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media/image1.jpeg" ContentType="image/jpeg"/>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Lst>
  <p:sldSz cx="9144000" cy="6858000"/>
  <p:notesSz cx="6858000" cy="9144000"/>
  <p:defaultTextStyle>
    <a:lvl1pPr>
      <a:defRPr>
        <a:latin typeface="Arial Narrow"/>
        <a:ea typeface="Arial Narrow"/>
        <a:cs typeface="Arial Narrow"/>
        <a:sym typeface="Arial Narrow"/>
      </a:defRPr>
    </a:lvl1pPr>
    <a:lvl2pPr indent="457200">
      <a:defRPr>
        <a:latin typeface="Arial Narrow"/>
        <a:ea typeface="Arial Narrow"/>
        <a:cs typeface="Arial Narrow"/>
        <a:sym typeface="Arial Narrow"/>
      </a:defRPr>
    </a:lvl2pPr>
    <a:lvl3pPr indent="914400">
      <a:defRPr>
        <a:latin typeface="Arial Narrow"/>
        <a:ea typeface="Arial Narrow"/>
        <a:cs typeface="Arial Narrow"/>
        <a:sym typeface="Arial Narrow"/>
      </a:defRPr>
    </a:lvl3pPr>
    <a:lvl4pPr indent="1371600">
      <a:defRPr>
        <a:latin typeface="Arial Narrow"/>
        <a:ea typeface="Arial Narrow"/>
        <a:cs typeface="Arial Narrow"/>
        <a:sym typeface="Arial Narrow"/>
      </a:defRPr>
    </a:lvl4pPr>
    <a:lvl5pPr indent="1828800">
      <a:defRPr>
        <a:latin typeface="Arial Narrow"/>
        <a:ea typeface="Arial Narrow"/>
        <a:cs typeface="Arial Narrow"/>
        <a:sym typeface="Arial Narrow"/>
      </a:defRPr>
    </a:lvl5pPr>
    <a:lvl6pPr indent="2286000">
      <a:defRPr>
        <a:latin typeface="Arial Narrow"/>
        <a:ea typeface="Arial Narrow"/>
        <a:cs typeface="Arial Narrow"/>
        <a:sym typeface="Arial Narrow"/>
      </a:defRPr>
    </a:lvl6pPr>
    <a:lvl7pPr indent="2743200">
      <a:defRPr>
        <a:latin typeface="Arial Narrow"/>
        <a:ea typeface="Arial Narrow"/>
        <a:cs typeface="Arial Narrow"/>
        <a:sym typeface="Arial Narrow"/>
      </a:defRPr>
    </a:lvl7pPr>
    <a:lvl8pPr indent="3200400">
      <a:defRPr>
        <a:latin typeface="Arial Narrow"/>
        <a:ea typeface="Arial Narrow"/>
        <a:cs typeface="Arial Narrow"/>
        <a:sym typeface="Arial Narrow"/>
      </a:defRPr>
    </a:lvl8pPr>
    <a:lvl9pPr indent="3657600">
      <a:defRPr>
        <a:latin typeface="Arial Narrow"/>
        <a:ea typeface="Arial Narrow"/>
        <a:cs typeface="Arial Narrow"/>
        <a:sym typeface="Arial Narrow"/>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
          <a:latin typeface="Arial Narrow"/>
          <a:ea typeface="Arial Narrow"/>
          <a:cs typeface="Arial Narrow"/>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7DDE2"/>
          </a:solidFill>
        </a:fill>
      </a:tcStyle>
    </a:wholeTbl>
    <a:band2H>
      <a:tcTxStyle b="def" i="def"/>
      <a:tcStyle>
        <a:tcBdr/>
        <a:fill>
          <a:solidFill>
            <a:srgbClr val="ECEFF1"/>
          </a:solidFill>
        </a:fill>
      </a:tcStyle>
    </a:band2H>
    <a:firstCol>
      <a:tcTxStyle b="on" i="on">
        <a:font>
          <a:latin typeface="Arial Narrow"/>
          <a:ea typeface="Arial Narrow"/>
          <a:cs typeface="Arial Narrow"/>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7E97AD"/>
          </a:solidFill>
        </a:fill>
      </a:tcStyle>
    </a:firstCol>
    <a:lastRow>
      <a:tcTxStyle b="on" i="on">
        <a:font>
          <a:latin typeface="Arial Narrow"/>
          <a:ea typeface="Arial Narrow"/>
          <a:cs typeface="Arial Narrow"/>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7E97AD"/>
          </a:solidFill>
        </a:fill>
      </a:tcStyle>
    </a:lastRow>
    <a:firstRow>
      <a:tcTxStyle b="on" i="on">
        <a:font>
          <a:latin typeface="Arial Narrow"/>
          <a:ea typeface="Arial Narrow"/>
          <a:cs typeface="Arial Narrow"/>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7E97AD"/>
          </a:solidFill>
        </a:fill>
      </a:tcStyle>
    </a:firstRow>
  </a:tblStyle>
  <a:tblStyle styleId="{C7B018BB-80A7-4F77-B60F-C8B233D01FF8}" styleName="">
    <a:tblBg/>
    <a:wholeTbl>
      <a:tcTxStyle b="on" i="on">
        <a:font>
          <a:latin typeface="Arial Narrow"/>
          <a:ea typeface="Arial Narrow"/>
          <a:cs typeface="Arial Narrow"/>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6D3D1"/>
          </a:solidFill>
        </a:fill>
      </a:tcStyle>
    </a:wholeTbl>
    <a:band2H>
      <a:tcTxStyle b="def" i="def"/>
      <a:tcStyle>
        <a:tcBdr/>
        <a:fill>
          <a:solidFill>
            <a:srgbClr val="ECEAE9"/>
          </a:solidFill>
        </a:fill>
      </a:tcStyle>
    </a:band2H>
    <a:firstCol>
      <a:tcTxStyle b="on" i="on">
        <a:font>
          <a:latin typeface="Arial Narrow"/>
          <a:ea typeface="Arial Narrow"/>
          <a:cs typeface="Arial Narrow"/>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7A6A60"/>
          </a:solidFill>
        </a:fill>
      </a:tcStyle>
    </a:firstCol>
    <a:lastRow>
      <a:tcTxStyle b="on" i="on">
        <a:font>
          <a:latin typeface="Arial Narrow"/>
          <a:ea typeface="Arial Narrow"/>
          <a:cs typeface="Arial Narrow"/>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7A6A60"/>
          </a:solidFill>
        </a:fill>
      </a:tcStyle>
    </a:lastRow>
    <a:firstRow>
      <a:tcTxStyle b="on" i="on">
        <a:font>
          <a:latin typeface="Arial Narrow"/>
          <a:ea typeface="Arial Narrow"/>
          <a:cs typeface="Arial Narrow"/>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7A6A60"/>
          </a:solidFill>
        </a:fill>
      </a:tcStyle>
    </a:firstRow>
  </a:tblStyle>
  <a:tblStyle styleId="{EEE7283C-3CF3-47DC-8721-378D4A62B228}" styleName="">
    <a:tblBg/>
    <a:wholeTbl>
      <a:tcTxStyle b="on" i="on">
        <a:font>
          <a:latin typeface="Arial Narrow"/>
          <a:ea typeface="Arial Narrow"/>
          <a:cs typeface="Arial Narrow"/>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EDBD4"/>
          </a:solidFill>
        </a:fill>
      </a:tcStyle>
    </a:wholeTbl>
    <a:band2H>
      <a:tcTxStyle b="def" i="def"/>
      <a:tcStyle>
        <a:tcBdr/>
        <a:fill>
          <a:solidFill>
            <a:srgbClr val="EFEEEB"/>
          </a:solidFill>
        </a:fill>
      </a:tcStyle>
    </a:band2H>
    <a:firstCol>
      <a:tcTxStyle b="on" i="on">
        <a:font>
          <a:latin typeface="Arial Narrow"/>
          <a:ea typeface="Arial Narrow"/>
          <a:cs typeface="Arial Narrow"/>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9D936F"/>
          </a:solidFill>
        </a:fill>
      </a:tcStyle>
    </a:firstCol>
    <a:lastRow>
      <a:tcTxStyle b="on" i="on">
        <a:font>
          <a:latin typeface="Arial Narrow"/>
          <a:ea typeface="Arial Narrow"/>
          <a:cs typeface="Arial Narrow"/>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9D936F"/>
          </a:solidFill>
        </a:fill>
      </a:tcStyle>
    </a:lastRow>
    <a:firstRow>
      <a:tcTxStyle b="on" i="on">
        <a:font>
          <a:latin typeface="Arial Narrow"/>
          <a:ea typeface="Arial Narrow"/>
          <a:cs typeface="Arial Narrow"/>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9D936F"/>
          </a:solidFill>
        </a:fill>
      </a:tcStyle>
    </a:firstRow>
  </a:tblStyle>
  <a:tblStyle styleId="{CF821DB8-F4EB-4A41-A1BA-3FCAFE7338EE}" styleName="">
    <a:tblBg/>
    <a:wholeTbl>
      <a:tcTxStyle b="on" i="on">
        <a:font>
          <a:latin typeface="Arial Narrow"/>
          <a:ea typeface="Arial Narrow"/>
          <a:cs typeface="Arial Narrow"/>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n">
        <a:font>
          <a:latin typeface="Arial Narrow"/>
          <a:ea typeface="Arial Narrow"/>
          <a:cs typeface="Arial Narrow"/>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E97AD"/>
          </a:solidFill>
        </a:fill>
      </a:tcStyle>
    </a:firstCol>
    <a:lastRow>
      <a:tcTxStyle b="on" i="on">
        <a:font>
          <a:latin typeface="Arial Narrow"/>
          <a:ea typeface="Arial Narrow"/>
          <a:cs typeface="Arial Narrow"/>
        </a:font>
        <a:srgbClr val="000000"/>
      </a:tcTxStyle>
      <a:tcStyle>
        <a:tcBdr>
          <a:left>
            <a:ln w="12700" cap="flat">
              <a:noFill/>
              <a:miter lim="400000"/>
            </a:ln>
          </a:left>
          <a:right>
            <a:ln w="12700" cap="flat">
              <a:noFill/>
              <a:miter lim="400000"/>
            </a:ln>
          </a:right>
          <a:top>
            <a:ln w="508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FFFFFF"/>
          </a:solidFill>
        </a:fill>
      </a:tcStyle>
    </a:lastRow>
    <a:firstRow>
      <a:tcTxStyle b="on" i="on">
        <a:font>
          <a:latin typeface="Arial Narrow"/>
          <a:ea typeface="Arial Narrow"/>
          <a:cs typeface="Arial Narrow"/>
        </a:font>
        <a:srgbClr val="FFFFFF"/>
      </a:tcTxStyle>
      <a:tcStyle>
        <a:tcBdr>
          <a:left>
            <a:ln w="12700" cap="flat">
              <a:noFill/>
              <a:miter lim="400000"/>
            </a:ln>
          </a:left>
          <a:right>
            <a:ln w="12700" cap="flat">
              <a:noFill/>
              <a:miter lim="400000"/>
            </a:ln>
          </a:right>
          <a:top>
            <a:ln w="254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7E97AD"/>
          </a:solidFill>
        </a:fill>
      </a:tcStyle>
    </a:firstRow>
  </a:tblStyle>
  <a:tblStyle styleId="{33BA23B1-9221-436E-865A-0063620EA4FD}" styleName="">
    <a:tblBg/>
    <a:wholeTbl>
      <a:tcTxStyle b="on" i="on">
        <a:font>
          <a:latin typeface="Arial Narrow"/>
          <a:ea typeface="Arial Narrow"/>
          <a:cs typeface="Arial Narrow"/>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CACA"/>
          </a:solidFill>
        </a:fill>
      </a:tcStyle>
    </a:wholeTbl>
    <a:band2H>
      <a:tcTxStyle b="def" i="def"/>
      <a:tcStyle>
        <a:tcBdr/>
        <a:fill>
          <a:solidFill>
            <a:srgbClr val="E6E6E6"/>
          </a:solidFill>
        </a:fill>
      </a:tcStyle>
    </a:band2H>
    <a:firstCol>
      <a:tcTxStyle b="on" i="on">
        <a:font>
          <a:latin typeface="Arial Narrow"/>
          <a:ea typeface="Arial Narrow"/>
          <a:cs typeface="Arial Narrow"/>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Col>
    <a:lastRow>
      <a:tcTxStyle b="on" i="on">
        <a:font>
          <a:latin typeface="Arial Narrow"/>
          <a:ea typeface="Arial Narrow"/>
          <a:cs typeface="Arial Narrow"/>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lastRow>
    <a:firstRow>
      <a:tcTxStyle b="on" i="on">
        <a:font>
          <a:latin typeface="Arial Narrow"/>
          <a:ea typeface="Arial Narrow"/>
          <a:cs typeface="Arial Narrow"/>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Row>
  </a:tblStyle>
  <a:tblStyle styleId="{2708684C-4D16-4618-839F-0558EEFCDFE6}" styleName="">
    <a:tblBg/>
    <a:wholeTbl>
      <a:tcTxStyle b="on" i="on">
        <a:font>
          <a:latin typeface="Arial Narrow"/>
          <a:ea typeface="Arial Narrow"/>
          <a:cs typeface="Arial Narrow"/>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wholeTbl>
    <a:band2H>
      <a:tcTxStyle b="def" i="def"/>
      <a:tcStyle>
        <a:tcBdr/>
        <a:fill>
          <a:solidFill>
            <a:srgbClr val="FFFFFF"/>
          </a:solidFill>
        </a:fill>
      </a:tcStyle>
    </a:band2H>
    <a:firstCol>
      <a:tcTxStyle b="on" i="on">
        <a:font>
          <a:latin typeface="Arial Narrow"/>
          <a:ea typeface="Arial Narrow"/>
          <a:cs typeface="Arial Narrow"/>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firstCol>
    <a:lastRow>
      <a:tcTxStyle b="on" i="on">
        <a:font>
          <a:latin typeface="Arial Narrow"/>
          <a:ea typeface="Arial Narrow"/>
          <a:cs typeface="Arial Narrow"/>
        </a:font>
        <a:srgbClr val="000000"/>
      </a:tcTxStyle>
      <a:tcStyle>
        <a:tcBdr>
          <a:left>
            <a:ln w="12700" cap="flat">
              <a:solidFill>
                <a:srgbClr val="000000"/>
              </a:solidFill>
              <a:prstDash val="solid"/>
              <a:bevel/>
            </a:ln>
          </a:left>
          <a:right>
            <a:ln w="12700" cap="flat">
              <a:solidFill>
                <a:srgbClr val="000000"/>
              </a:solidFill>
              <a:prstDash val="solid"/>
              <a:bevel/>
            </a:ln>
          </a:right>
          <a:top>
            <a:ln w="508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lastRow>
    <a:firstRow>
      <a:tcTxStyle b="on" i="on">
        <a:font>
          <a:latin typeface="Arial Narrow"/>
          <a:ea typeface="Arial Narrow"/>
          <a:cs typeface="Arial Narrow"/>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254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Shape 14"/>
          <p:cNvSpPr/>
          <p:nvPr>
            <p:ph type="sldImg"/>
          </p:nvPr>
        </p:nvSpPr>
        <p:spPr>
          <a:xfrm>
            <a:off x="1143000" y="685800"/>
            <a:ext cx="4572000" cy="3429000"/>
          </a:xfrm>
          <a:prstGeom prst="rect">
            <a:avLst/>
          </a:prstGeom>
        </p:spPr>
        <p:txBody>
          <a:bodyPr/>
          <a:lstStyle/>
          <a:p>
            <a:pPr lvl="0"/>
          </a:p>
        </p:txBody>
      </p:sp>
      <p:sp>
        <p:nvSpPr>
          <p:cNvPr id="15" name="Shape 15"/>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lnSpc>
        <a:spcPct val="117999"/>
      </a:lnSpc>
      <a:defRPr sz="2200">
        <a:latin typeface="+mn-lt"/>
        <a:ea typeface="+mn-ea"/>
        <a:cs typeface="+mn-cs"/>
        <a:sym typeface="Helvetica Neue"/>
      </a:defRPr>
    </a:lvl1pPr>
    <a:lvl2pPr indent="228600" defTabSz="457200">
      <a:lnSpc>
        <a:spcPct val="117999"/>
      </a:lnSpc>
      <a:defRPr sz="2200">
        <a:latin typeface="+mn-lt"/>
        <a:ea typeface="+mn-ea"/>
        <a:cs typeface="+mn-cs"/>
        <a:sym typeface="Helvetica Neue"/>
      </a:defRPr>
    </a:lvl2pPr>
    <a:lvl3pPr indent="457200" defTabSz="457200">
      <a:lnSpc>
        <a:spcPct val="117999"/>
      </a:lnSpc>
      <a:defRPr sz="2200">
        <a:latin typeface="+mn-lt"/>
        <a:ea typeface="+mn-ea"/>
        <a:cs typeface="+mn-cs"/>
        <a:sym typeface="Helvetica Neue"/>
      </a:defRPr>
    </a:lvl3pPr>
    <a:lvl4pPr indent="685800" defTabSz="457200">
      <a:lnSpc>
        <a:spcPct val="117999"/>
      </a:lnSpc>
      <a:defRPr sz="2200">
        <a:latin typeface="+mn-lt"/>
        <a:ea typeface="+mn-ea"/>
        <a:cs typeface="+mn-cs"/>
        <a:sym typeface="Helvetica Neue"/>
      </a:defRPr>
    </a:lvl4pPr>
    <a:lvl5pPr indent="914400" defTabSz="457200">
      <a:lnSpc>
        <a:spcPct val="117999"/>
      </a:lnSpc>
      <a:defRPr sz="2200">
        <a:latin typeface="+mn-lt"/>
        <a:ea typeface="+mn-ea"/>
        <a:cs typeface="+mn-cs"/>
        <a:sym typeface="Helvetica Neue"/>
      </a:defRPr>
    </a:lvl5pPr>
    <a:lvl6pPr indent="1143000" defTabSz="457200">
      <a:lnSpc>
        <a:spcPct val="117999"/>
      </a:lnSpc>
      <a:defRPr sz="2200">
        <a:latin typeface="+mn-lt"/>
        <a:ea typeface="+mn-ea"/>
        <a:cs typeface="+mn-cs"/>
        <a:sym typeface="Helvetica Neue"/>
      </a:defRPr>
    </a:lvl6pPr>
    <a:lvl7pPr indent="1371600" defTabSz="457200">
      <a:lnSpc>
        <a:spcPct val="117999"/>
      </a:lnSpc>
      <a:defRPr sz="2200">
        <a:latin typeface="+mn-lt"/>
        <a:ea typeface="+mn-ea"/>
        <a:cs typeface="+mn-cs"/>
        <a:sym typeface="Helvetica Neue"/>
      </a:defRPr>
    </a:lvl7pPr>
    <a:lvl8pPr indent="1600200" defTabSz="457200">
      <a:lnSpc>
        <a:spcPct val="117999"/>
      </a:lnSpc>
      <a:defRPr sz="2200">
        <a:latin typeface="+mn-lt"/>
        <a:ea typeface="+mn-ea"/>
        <a:cs typeface="+mn-cs"/>
        <a:sym typeface="Helvetica Neue"/>
      </a:defRPr>
    </a:lvl8pPr>
    <a:lvl9pPr indent="1828800" defTabSz="457200">
      <a:lnSpc>
        <a:spcPct val="117999"/>
      </a:lnSpc>
      <a:defRPr sz="2200">
        <a:latin typeface="+mn-lt"/>
        <a:ea typeface="+mn-ea"/>
        <a:cs typeface="+mn-cs"/>
        <a:sym typeface="Helvetica Neue"/>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standalone="yes"?><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standalone="yes"?><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standalone="yes"?><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3.xml.rels><?xml version="1.0" encoding="UTF-8" standalone="yes"?><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4.xml.rels><?xml version="1.0" encoding="UTF-8" standalone="yes"?><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5.xml.rels><?xml version="1.0" encoding="UTF-8" standalone="yes"?><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6.xml.rels><?xml version="1.0" encoding="UTF-8" standalone="yes"?><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7.xml.rels><?xml version="1.0" encoding="UTF-8" standalone="yes"?><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8.xml.rels><?xml version="1.0" encoding="UTF-8" standalone="yes"?><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9.xml.rels><?xml version="1.0" encoding="UTF-8" standalone="yes"?><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2.xml.rels><?xml version="1.0" encoding="UTF-8" standalone="yes"?><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0.xml.rels><?xml version="1.0" encoding="UTF-8" standalone="yes"?><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21.xml.rels><?xml version="1.0" encoding="UTF-8" standalone="yes"?><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22.xml.rels><?xml version="1.0" encoding="UTF-8" standalone="yes"?><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3.xml.rels><?xml version="1.0" encoding="UTF-8" standalone="yes"?><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24.xml.rels><?xml version="1.0" encoding="UTF-8" standalone="yes"?><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25.xml.rels><?xml version="1.0" encoding="UTF-8" standalone="yes"?><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6.xml.rels><?xml version="1.0" encoding="UTF-8" standalone="yes"?><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7.xml.rels><?xml version="1.0" encoding="UTF-8" standalone="yes"?><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28.xml.rels><?xml version="1.0" encoding="UTF-8" standalone="yes"?><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29.xml.rels><?xml version="1.0" encoding="UTF-8" standalone="yes"?><Relationships xmlns="http://schemas.openxmlformats.org/package/2006/relationships"><Relationship Id="rId1" Type="http://schemas.openxmlformats.org/officeDocument/2006/relationships/slide" Target="../slides/slide29.xml"/><Relationship Id="rId2" Type="http://schemas.openxmlformats.org/officeDocument/2006/relationships/notesMaster" Target="../notesMasters/notesMaster1.xml"/></Relationships>

</file>

<file path=ppt/notesSlides/_rels/notesSlide3.xml.rels><?xml version="1.0" encoding="UTF-8" standalone="yes"?><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0.xml.rels><?xml version="1.0" encoding="UTF-8" standalone="yes"?><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31.xml.rels><?xml version="1.0" encoding="UTF-8" standalone="yes"?><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32.xml.rels><?xml version="1.0" encoding="UTF-8" standalone="yes"?><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33.xml.rels><?xml version="1.0" encoding="UTF-8" standalone="yes"?><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4.xml.rels><?xml version="1.0" encoding="UTF-8" standalone="yes"?><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standalone="yes"?><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standalone="yes"?><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 name="Shape 21"/>
          <p:cNvSpPr/>
          <p:nvPr>
            <p:ph type="sldImg"/>
          </p:nvPr>
        </p:nvSpPr>
        <p:spPr>
          <a:prstGeom prst="rect">
            <a:avLst/>
          </a:prstGeom>
        </p:spPr>
        <p:txBody>
          <a:bodyPr/>
          <a:lstStyle/>
          <a:p>
            <a:pPr lvl="0"/>
          </a:p>
        </p:txBody>
      </p:sp>
      <p:sp>
        <p:nvSpPr>
          <p:cNvPr id="22" name="Shape 22"/>
          <p:cNvSpPr/>
          <p:nvPr>
            <p:ph type="body" sz="quarter" idx="1"/>
          </p:nvPr>
        </p:nvSpPr>
        <p:spPr>
          <a:prstGeom prst="rect">
            <a:avLst/>
          </a:prstGeom>
        </p:spPr>
        <p:txBody>
          <a:bodyPr/>
          <a:lstStyle/>
          <a:p>
            <a:pPr lvl="0">
              <a:defRPr sz="1800"/>
            </a:pPr>
            <a:r>
              <a:rPr sz="1700"/>
              <a:t>In this presentation, I will talk about </a:t>
            </a:r>
            <a:r>
              <a:rPr b="1" sz="1700"/>
              <a:t>tracking topics in a stream of online news articles</a:t>
            </a:r>
            <a:endParaRPr b="1" sz="1700"/>
          </a:p>
          <a:p>
            <a:pPr lvl="0">
              <a:defRPr sz="1800"/>
            </a:pPr>
            <a:r>
              <a:rPr b="1" sz="1700"/>
              <a:t>to help the user stay updated</a:t>
            </a:r>
            <a:r>
              <a:rPr sz="1700"/>
              <a:t> about the news facts for a given topic, </a:t>
            </a:r>
            <a:endParaRPr sz="1700"/>
          </a:p>
          <a:p>
            <a:pPr lvl="0">
              <a:defRPr sz="1800"/>
            </a:pPr>
            <a:r>
              <a:rPr b="1" sz="1700"/>
              <a:t>ideally by viewing only</a:t>
            </a:r>
            <a:r>
              <a:rPr sz="1700"/>
              <a:t> the most relevant and novel information</a:t>
            </a:r>
            <a:endParaRPr sz="17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8" name="Shape 98"/>
          <p:cNvSpPr/>
          <p:nvPr>
            <p:ph type="sldImg"/>
          </p:nvPr>
        </p:nvSpPr>
        <p:spPr>
          <a:prstGeom prst="rect">
            <a:avLst/>
          </a:prstGeom>
        </p:spPr>
        <p:txBody>
          <a:bodyPr/>
          <a:lstStyle/>
          <a:p>
            <a:pPr lvl="0"/>
          </a:p>
        </p:txBody>
      </p:sp>
      <p:sp>
        <p:nvSpPr>
          <p:cNvPr id="99" name="Shape 99"/>
          <p:cNvSpPr/>
          <p:nvPr>
            <p:ph type="body" sz="quarter" idx="1"/>
          </p:nvPr>
        </p:nvSpPr>
        <p:spPr>
          <a:prstGeom prst="rect">
            <a:avLst/>
          </a:prstGeom>
        </p:spPr>
        <p:txBody>
          <a:bodyPr/>
          <a:lstStyle>
            <a:lvl1pPr>
              <a:defRPr sz="1700"/>
            </a:lvl1pPr>
          </a:lstStyle>
          <a:p>
            <a:pPr lvl="0">
              <a:defRPr sz="1800"/>
            </a:pPr>
            <a:r>
              <a:rPr sz="1700"/>
              <a:t>These 2-degenerate cores represent the locally most similar information and are therefore likely to represent salient information. </a:t>
            </a:r>
            <a:endParaRPr sz="17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4" name="Shape 104"/>
          <p:cNvSpPr/>
          <p:nvPr>
            <p:ph type="sldImg"/>
          </p:nvPr>
        </p:nvSpPr>
        <p:spPr>
          <a:prstGeom prst="rect">
            <a:avLst/>
          </a:prstGeom>
        </p:spPr>
        <p:txBody>
          <a:bodyPr/>
          <a:lstStyle/>
          <a:p>
            <a:pPr lvl="0"/>
          </a:p>
        </p:txBody>
      </p:sp>
      <p:sp>
        <p:nvSpPr>
          <p:cNvPr id="105" name="Shape 105"/>
          <p:cNvSpPr/>
          <p:nvPr>
            <p:ph type="body" sz="quarter" idx="1"/>
          </p:nvPr>
        </p:nvSpPr>
        <p:spPr>
          <a:prstGeom prst="rect">
            <a:avLst/>
          </a:prstGeom>
        </p:spPr>
        <p:txBody>
          <a:bodyPr/>
          <a:lstStyle/>
          <a:p>
            <a:pPr lvl="0">
              <a:defRPr sz="1800"/>
            </a:pPr>
            <a:r>
              <a:rPr sz="1700"/>
              <a:t>We visualized what 3NN clustering looks like on news titles about Hurricane Sandy, </a:t>
            </a:r>
            <a:endParaRPr sz="1700"/>
          </a:p>
          <a:p>
            <a:pPr lvl="0">
              <a:defRPr sz="1800"/>
            </a:pPr>
            <a:r>
              <a:rPr sz="1700"/>
              <a:t>by drawing the edges between the assigned nearest neighbors.</a:t>
            </a:r>
            <a:endParaRPr sz="1700"/>
          </a:p>
          <a:p>
            <a:pPr lvl="0">
              <a:defRPr sz="1800"/>
            </a:pPr>
            <a:endParaRPr sz="1700"/>
          </a:p>
          <a:p>
            <a:pPr lvl="0">
              <a:defRPr sz="1800"/>
            </a:pPr>
            <a:r>
              <a:rPr sz="1700"/>
              <a:t>We positioned the data so that the length of the edges drawn here reflect the similarity between the nodes, </a:t>
            </a:r>
            <a:endParaRPr sz="1700"/>
          </a:p>
          <a:p>
            <a:pPr lvl="0">
              <a:defRPr sz="1800"/>
            </a:pPr>
            <a:endParaRPr sz="1700"/>
          </a:p>
          <a:p>
            <a:pPr lvl="0">
              <a:defRPr sz="1800"/>
            </a:pPr>
            <a:r>
              <a:rPr sz="1700"/>
              <a:t>The red triangles are the 2-degenerate cores formed.</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0" name="Shape 110"/>
          <p:cNvSpPr/>
          <p:nvPr>
            <p:ph type="sldImg"/>
          </p:nvPr>
        </p:nvSpPr>
        <p:spPr>
          <a:prstGeom prst="rect">
            <a:avLst/>
          </a:prstGeom>
        </p:spPr>
        <p:txBody>
          <a:bodyPr/>
          <a:lstStyle/>
          <a:p>
            <a:pPr lvl="0"/>
          </a:p>
        </p:txBody>
      </p:sp>
      <p:sp>
        <p:nvSpPr>
          <p:cNvPr id="111" name="Shape 111"/>
          <p:cNvSpPr/>
          <p:nvPr>
            <p:ph type="body" sz="quarter" idx="1"/>
          </p:nvPr>
        </p:nvSpPr>
        <p:spPr>
          <a:prstGeom prst="rect">
            <a:avLst/>
          </a:prstGeom>
        </p:spPr>
        <p:txBody>
          <a:bodyPr/>
          <a:lstStyle/>
          <a:p>
            <a:pPr lvl="0">
              <a:defRPr sz="1800"/>
            </a:pPr>
            <a:r>
              <a:rPr sz="1700"/>
              <a:t>The content associated to the core nodes reveal the information most central in this clustering graph. </a:t>
            </a:r>
            <a:endParaRPr sz="1700"/>
          </a:p>
          <a:p>
            <a:pPr lvl="0">
              <a:defRPr sz="1800"/>
            </a:pPr>
            <a:endParaRPr sz="1700"/>
          </a:p>
          <a:p>
            <a:pPr lvl="0">
              <a:defRPr sz="1800"/>
            </a:pPr>
            <a:r>
              <a:rPr sz="1700"/>
              <a:t>For instance, at first the news was that Wall Street would open as usual on Monday, </a:t>
            </a:r>
            <a:endParaRPr sz="1700"/>
          </a:p>
          <a:p>
            <a:pPr lvl="0">
              <a:defRPr sz="1800"/>
            </a:pPr>
            <a:r>
              <a:rPr sz="1700"/>
              <a:t>while later the information was updated to trading would proceed only electronically.</a:t>
            </a:r>
            <a:endParaRPr sz="1700"/>
          </a:p>
          <a:p>
            <a:pPr lvl="0">
              <a:defRPr sz="1800"/>
            </a:pPr>
            <a:endParaRPr sz="17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7" name="Shape 117"/>
          <p:cNvSpPr/>
          <p:nvPr>
            <p:ph type="sldImg"/>
          </p:nvPr>
        </p:nvSpPr>
        <p:spPr>
          <a:prstGeom prst="rect">
            <a:avLst/>
          </a:prstGeom>
        </p:spPr>
        <p:txBody>
          <a:bodyPr/>
          <a:lstStyle/>
          <a:p>
            <a:pPr lvl="0"/>
          </a:p>
        </p:txBody>
      </p:sp>
      <p:sp>
        <p:nvSpPr>
          <p:cNvPr id="118" name="Shape 118"/>
          <p:cNvSpPr/>
          <p:nvPr>
            <p:ph type="body" sz="quarter" idx="1"/>
          </p:nvPr>
        </p:nvSpPr>
        <p:spPr>
          <a:prstGeom prst="rect">
            <a:avLst/>
          </a:prstGeom>
        </p:spPr>
        <p:txBody>
          <a:bodyPr/>
          <a:lstStyle/>
          <a:p>
            <a:pPr lvl="0">
              <a:defRPr sz="1800"/>
            </a:pPr>
            <a:r>
              <a:rPr sz="1700"/>
              <a:t>As the news evolves, </a:t>
            </a:r>
            <a:endParaRPr sz="1700"/>
          </a:p>
          <a:p>
            <a:pPr lvl="0">
              <a:defRPr sz="1800"/>
            </a:pPr>
            <a:r>
              <a:rPr sz="1700"/>
              <a:t>it is important to distinguish between factual information and speculation.</a:t>
            </a:r>
            <a:endParaRPr sz="1700"/>
          </a:p>
          <a:p>
            <a:pPr lvl="0">
              <a:defRPr sz="1800"/>
            </a:pPr>
            <a:endParaRPr sz="1700"/>
          </a:p>
          <a:p>
            <a:pPr lvl="0">
              <a:defRPr sz="1800"/>
            </a:pPr>
            <a:r>
              <a:rPr sz="1700"/>
              <a:t>This clustering approach reduces the likelihood of acting on information </a:t>
            </a:r>
            <a:endParaRPr sz="1700"/>
          </a:p>
          <a:p>
            <a:pPr lvl="0">
              <a:defRPr sz="1800"/>
            </a:pPr>
            <a:r>
              <a:rPr sz="1700"/>
              <a:t>that is speculative or information that is not important, </a:t>
            </a:r>
            <a:endParaRPr sz="1700"/>
          </a:p>
          <a:p>
            <a:pPr lvl="0">
              <a:defRPr sz="1800"/>
            </a:pPr>
            <a:r>
              <a:rPr sz="1700"/>
              <a:t>by waiting until sufficient evidence has arrived </a:t>
            </a:r>
            <a:endParaRPr sz="1700"/>
          </a:p>
          <a:p>
            <a:pPr lvl="0">
              <a:defRPr sz="1800"/>
            </a:pPr>
            <a:r>
              <a:rPr sz="1700"/>
              <a:t>to form a 2-degenerate core that supports the information.</a:t>
            </a:r>
            <a:endParaRPr sz="17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4" name="Shape 124"/>
          <p:cNvSpPr/>
          <p:nvPr>
            <p:ph type="sldImg"/>
          </p:nvPr>
        </p:nvSpPr>
        <p:spPr>
          <a:prstGeom prst="rect">
            <a:avLst/>
          </a:prstGeom>
        </p:spPr>
        <p:txBody>
          <a:bodyPr/>
          <a:lstStyle/>
          <a:p>
            <a:pPr lvl="0"/>
          </a:p>
        </p:txBody>
      </p:sp>
      <p:sp>
        <p:nvSpPr>
          <p:cNvPr id="125" name="Shape 125"/>
          <p:cNvSpPr/>
          <p:nvPr>
            <p:ph type="body" sz="quarter" idx="1"/>
          </p:nvPr>
        </p:nvSpPr>
        <p:spPr>
          <a:prstGeom prst="rect">
            <a:avLst/>
          </a:prstGeom>
        </p:spPr>
        <p:txBody>
          <a:bodyPr/>
          <a:lstStyle/>
          <a:p>
            <a:pPr lvl="0">
              <a:defRPr sz="1800"/>
            </a:pPr>
            <a:r>
              <a:rPr sz="1700"/>
              <a:t>In 3NN clustering, the majority of 2-degenerate cores is small in size, these are mostly, like in this example, cores of 3 nodes but larger cores do occur.</a:t>
            </a:r>
            <a:endParaRPr sz="1700"/>
          </a:p>
          <a:p>
            <a:pPr lvl="0">
              <a:defRPr sz="1800"/>
            </a:pPr>
            <a:r>
              <a:rPr sz="1700"/>
              <a:t>If we consider only the 2-degenerate cores, this filters out a lot of information, </a:t>
            </a:r>
            <a:endParaRPr sz="1700"/>
          </a:p>
          <a:p>
            <a:pPr lvl="0">
              <a:defRPr sz="1800"/>
            </a:pPr>
            <a:r>
              <a:rPr sz="1700"/>
              <a:t>and we may misjudge the importance of certain facts when we don’t see how often similar information is published.</a:t>
            </a:r>
            <a:endParaRPr sz="1700"/>
          </a:p>
          <a:p>
            <a:pPr lvl="0">
              <a:defRPr sz="1800"/>
            </a:pPr>
            <a:endParaRPr sz="1700"/>
          </a:p>
          <a:p>
            <a:pPr lvl="0">
              <a:defRPr sz="1800"/>
            </a:pPr>
            <a:r>
              <a:rPr sz="1700"/>
              <a:t>To improve the estimation of the importance of clusters,</a:t>
            </a:r>
            <a:endParaRPr sz="1700"/>
          </a:p>
          <a:p>
            <a:pPr lvl="0">
              <a:defRPr sz="1800"/>
            </a:pPr>
            <a:r>
              <a:rPr sz="1700"/>
              <a:t>we experimented with assigning non-core nodes </a:t>
            </a:r>
            <a:endParaRPr sz="1700"/>
          </a:p>
          <a:p>
            <a:pPr lvl="0">
              <a:defRPr sz="1800"/>
            </a:pPr>
            <a:r>
              <a:rPr sz="1700"/>
              <a:t>to the cluster that is assigned to their majority of nearest neighbors.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3" name="Shape 133"/>
          <p:cNvSpPr/>
          <p:nvPr>
            <p:ph type="sldImg"/>
          </p:nvPr>
        </p:nvSpPr>
        <p:spPr>
          <a:prstGeom prst="rect">
            <a:avLst/>
          </a:prstGeom>
        </p:spPr>
        <p:txBody>
          <a:bodyPr/>
          <a:lstStyle/>
          <a:p>
            <a:pPr lvl="0"/>
          </a:p>
        </p:txBody>
      </p:sp>
      <p:sp>
        <p:nvSpPr>
          <p:cNvPr id="134" name="Shape 134"/>
          <p:cNvSpPr/>
          <p:nvPr>
            <p:ph type="body" sz="quarter" idx="1"/>
          </p:nvPr>
        </p:nvSpPr>
        <p:spPr>
          <a:prstGeom prst="rect">
            <a:avLst/>
          </a:prstGeom>
        </p:spPr>
        <p:txBody>
          <a:bodyPr/>
          <a:lstStyle/>
          <a:p>
            <a:pPr lvl="0">
              <a:defRPr sz="1800"/>
            </a:pPr>
            <a:r>
              <a:rPr sz="1700"/>
              <a:t>When applied, we see a large skew in cluster sizes,</a:t>
            </a:r>
            <a:endParaRPr sz="1700"/>
          </a:p>
          <a:p>
            <a:pPr lvl="0">
              <a:defRPr sz="1800"/>
            </a:pPr>
            <a:r>
              <a:rPr sz="1700"/>
              <a:t>the smaller clusters often contain very specific information</a:t>
            </a:r>
            <a:endParaRPr sz="1700"/>
          </a:p>
          <a:p>
            <a:pPr lvl="0">
              <a:defRPr sz="1800"/>
            </a:pPr>
            <a:r>
              <a:rPr sz="1700"/>
              <a:t>but in this example, the center cluster becomes highly populated and is not very coherent, this is essentially caused by the shortness of the sentences in its core.</a:t>
            </a:r>
            <a:endParaRPr sz="170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0" name="Shape 140"/>
          <p:cNvSpPr/>
          <p:nvPr>
            <p:ph type="sldImg"/>
          </p:nvPr>
        </p:nvSpPr>
        <p:spPr>
          <a:prstGeom prst="rect">
            <a:avLst/>
          </a:prstGeom>
        </p:spPr>
        <p:txBody>
          <a:bodyPr/>
          <a:lstStyle/>
          <a:p>
            <a:pPr lvl="0"/>
          </a:p>
        </p:txBody>
      </p:sp>
      <p:sp>
        <p:nvSpPr>
          <p:cNvPr id="141" name="Shape 141"/>
          <p:cNvSpPr/>
          <p:nvPr>
            <p:ph type="body" sz="quarter" idx="1"/>
          </p:nvPr>
        </p:nvSpPr>
        <p:spPr>
          <a:prstGeom prst="rect">
            <a:avLst/>
          </a:prstGeom>
        </p:spPr>
        <p:txBody>
          <a:bodyPr/>
          <a:lstStyle/>
          <a:p>
            <a:pPr lvl="0">
              <a:defRPr sz="1800"/>
            </a:pPr>
            <a:r>
              <a:rPr sz="1700"/>
              <a:t>Instead, we consider a stronger criterium of relatedness to the core: </a:t>
            </a:r>
            <a:endParaRPr sz="1700"/>
          </a:p>
          <a:p>
            <a:pPr lvl="0">
              <a:defRPr sz="1800"/>
            </a:pPr>
            <a:r>
              <a:rPr sz="1700"/>
              <a:t>the nodes that can be reached using a directed path from one of the core nodes, </a:t>
            </a:r>
            <a:endParaRPr sz="1700"/>
          </a:p>
          <a:p>
            <a:pPr lvl="0">
              <a:defRPr sz="1800"/>
            </a:pPr>
            <a:r>
              <a:rPr sz="1700"/>
              <a:t>because this is a strong indication that the core sentence is very similar to the sentence that we assign to the cluster.</a:t>
            </a:r>
            <a:endParaRPr sz="1700"/>
          </a:p>
          <a:p>
            <a:pPr lvl="0">
              <a:defRPr sz="1800"/>
            </a:pPr>
            <a:endParaRPr sz="1700"/>
          </a:p>
          <a:p>
            <a:pPr lvl="0">
              <a:defRPr sz="1800"/>
            </a:pPr>
            <a:r>
              <a:rPr sz="1700"/>
              <a:t>This example shows these nodes, and for clusters with a low population this often increases its volume with strongly related information.</a:t>
            </a:r>
            <a:endParaRPr sz="1700"/>
          </a:p>
          <a:p>
            <a:pPr lvl="0">
              <a:defRPr sz="1800"/>
            </a:pPr>
            <a:endParaRPr sz="1700"/>
          </a:p>
          <a:p>
            <a:pPr lvl="0">
              <a:defRPr sz="1800"/>
            </a:pPr>
            <a:endParaRPr sz="170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6" name="Shape 146"/>
          <p:cNvSpPr/>
          <p:nvPr>
            <p:ph type="sldImg"/>
          </p:nvPr>
        </p:nvSpPr>
        <p:spPr>
          <a:prstGeom prst="rect">
            <a:avLst/>
          </a:prstGeom>
        </p:spPr>
        <p:txBody>
          <a:bodyPr/>
          <a:lstStyle/>
          <a:p>
            <a:pPr lvl="0"/>
          </a:p>
        </p:txBody>
      </p:sp>
      <p:sp>
        <p:nvSpPr>
          <p:cNvPr id="147" name="Shape 147"/>
          <p:cNvSpPr/>
          <p:nvPr>
            <p:ph type="body" sz="quarter" idx="1"/>
          </p:nvPr>
        </p:nvSpPr>
        <p:spPr>
          <a:prstGeom prst="rect">
            <a:avLst/>
          </a:prstGeom>
        </p:spPr>
        <p:txBody>
          <a:bodyPr/>
          <a:lstStyle/>
          <a:p>
            <a:pPr lvl="0">
              <a:defRPr sz="1800"/>
            </a:pPr>
            <a:r>
              <a:rPr sz="1700"/>
              <a:t>We have looked at 3NN clustering as a method to identify salient sentences in a news stream. </a:t>
            </a:r>
            <a:endParaRPr sz="1700"/>
          </a:p>
          <a:p>
            <a:pPr lvl="0">
              <a:defRPr sz="1800"/>
            </a:pPr>
            <a:r>
              <a:rPr sz="1700"/>
              <a:t>We will now look at the bigger picture, the task of tracking and summarizing the news for a given topic.</a:t>
            </a:r>
            <a:endParaRPr sz="1700"/>
          </a:p>
          <a:p>
            <a:pPr lvl="0">
              <a:defRPr sz="1800"/>
            </a:pPr>
            <a:endParaRPr sz="1700"/>
          </a:p>
          <a:p>
            <a:pPr lvl="0">
              <a:defRPr sz="1800"/>
            </a:pPr>
            <a:r>
              <a:rPr sz="1700"/>
              <a:t>In this study we used a 3-step process. </a:t>
            </a:r>
            <a:endParaRPr sz="1700"/>
          </a:p>
          <a:p>
            <a:pPr lvl="0">
              <a:defRPr sz="1800"/>
            </a:pPr>
            <a:r>
              <a:rPr sz="1700"/>
              <a:t>Using this slide, I will first give an overview, and then discuss each step in more detail. </a:t>
            </a:r>
            <a:endParaRPr sz="1700"/>
          </a:p>
          <a:p>
            <a:pPr lvl="0">
              <a:defRPr sz="1800"/>
            </a:pPr>
            <a:endParaRPr sz="1700"/>
          </a:p>
          <a:p>
            <a:pPr lvl="0">
              <a:defRPr sz="1800"/>
            </a:pPr>
            <a:r>
              <a:rPr sz="1700"/>
              <a:t>In step 1, we use 3NN clustering to create clusters of news articles ~ that are likely to discuss the same news. </a:t>
            </a:r>
            <a:endParaRPr sz="1700"/>
          </a:p>
          <a:p>
            <a:pPr lvl="0">
              <a:defRPr sz="1800"/>
            </a:pPr>
            <a:r>
              <a:rPr sz="1700"/>
              <a:t>Within the formed clusters, we identify clusters that are likely to discuss the topic we are tracking </a:t>
            </a:r>
            <a:endParaRPr sz="1700"/>
          </a:p>
          <a:p>
            <a:pPr lvl="0">
              <a:defRPr sz="1800"/>
            </a:pPr>
            <a:r>
              <a:rPr sz="1700"/>
              <a:t>and then use these clusters as input for step 2. </a:t>
            </a:r>
            <a:endParaRPr sz="1700"/>
          </a:p>
          <a:p>
            <a:pPr lvl="0">
              <a:defRPr sz="1800"/>
            </a:pPr>
            <a:endParaRPr sz="1700"/>
          </a:p>
          <a:p>
            <a:pPr lvl="0">
              <a:defRPr sz="1800"/>
            </a:pPr>
            <a:r>
              <a:rPr sz="1700"/>
              <a:t>In step 2, we apply the same 3NN clustering approach, but now on the sentences that are contained in the news articles selected in step 1 for the given topic. </a:t>
            </a:r>
            <a:endParaRPr sz="1700"/>
          </a:p>
          <a:p>
            <a:pPr lvl="0">
              <a:defRPr sz="1800"/>
            </a:pPr>
            <a:endParaRPr sz="1700"/>
          </a:p>
          <a:p>
            <a:pPr lvl="0">
              <a:defRPr sz="1800"/>
            </a:pPr>
            <a:r>
              <a:rPr sz="1700"/>
              <a:t>And in step 3, we decide whether a sentence that was identified as salient in step 2, should be added to the summary.</a:t>
            </a:r>
            <a:endParaRPr sz="1700"/>
          </a:p>
          <a:p>
            <a:pPr lvl="0">
              <a:defRPr sz="1800"/>
            </a:pPr>
            <a:endParaRPr sz="170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4" name="Shape 154"/>
          <p:cNvSpPr/>
          <p:nvPr>
            <p:ph type="sldImg"/>
          </p:nvPr>
        </p:nvSpPr>
        <p:spPr>
          <a:prstGeom prst="rect">
            <a:avLst/>
          </a:prstGeom>
        </p:spPr>
        <p:txBody>
          <a:bodyPr/>
          <a:lstStyle/>
          <a:p>
            <a:pPr lvl="0"/>
          </a:p>
        </p:txBody>
      </p:sp>
      <p:sp>
        <p:nvSpPr>
          <p:cNvPr id="155" name="Shape 155"/>
          <p:cNvSpPr/>
          <p:nvPr>
            <p:ph type="body" sz="quarter" idx="1"/>
          </p:nvPr>
        </p:nvSpPr>
        <p:spPr>
          <a:prstGeom prst="rect">
            <a:avLst/>
          </a:prstGeom>
        </p:spPr>
        <p:txBody>
          <a:bodyPr/>
          <a:lstStyle/>
          <a:p>
            <a:pPr lvl="0">
              <a:defRPr sz="1800"/>
            </a:pPr>
            <a:r>
              <a:rPr sz="1700"/>
              <a:t>The objective for step 1 is to cluster news articles that are likely to discuss the same news. </a:t>
            </a:r>
            <a:endParaRPr sz="1700"/>
          </a:p>
          <a:p>
            <a:pPr lvl="0">
              <a:defRPr sz="1800"/>
            </a:pPr>
            <a:r>
              <a:rPr sz="1700"/>
              <a:t>We perform this step over the entire stream of news articles, there is no prior filtering on the topic we are tracking.</a:t>
            </a:r>
            <a:endParaRPr sz="1700"/>
          </a:p>
          <a:p>
            <a:pPr lvl="0">
              <a:defRPr sz="1800"/>
            </a:pPr>
            <a:endParaRPr sz="1700"/>
          </a:p>
          <a:p>
            <a:pPr lvl="0">
              <a:defRPr sz="1800"/>
            </a:pPr>
            <a:r>
              <a:rPr sz="1700"/>
              <a:t>In this study, the similarity of news articles is estimated by the cosine similarity between their titles. </a:t>
            </a:r>
            <a:endParaRPr sz="1700"/>
          </a:p>
          <a:p>
            <a:pPr lvl="0">
              <a:defRPr sz="1800"/>
            </a:pPr>
            <a:r>
              <a:rPr sz="1700"/>
              <a:t>Tran et al. and Althaus et al. have show that news article titles are adequate as high level summaries for the articles.</a:t>
            </a:r>
            <a:endParaRPr sz="1700"/>
          </a:p>
          <a:p>
            <a:pPr lvl="0">
              <a:defRPr sz="1800"/>
            </a:pPr>
            <a:endParaRPr sz="1700"/>
          </a:p>
          <a:p>
            <a:pPr lvl="0">
              <a:defRPr sz="1800"/>
            </a:pPr>
            <a:r>
              <a:rPr sz="1700"/>
              <a:t>Finally in step 1, we identify clusters that are relevant to the topic we are tracking. </a:t>
            </a:r>
            <a:endParaRPr sz="1700"/>
          </a:p>
          <a:p>
            <a:pPr lvl="0">
              <a:defRPr sz="1800"/>
            </a:pPr>
            <a:r>
              <a:rPr sz="1700"/>
              <a:t>To this end, we monitor whether incoming news articles contain all terms for a topic in their title </a:t>
            </a:r>
            <a:endParaRPr sz="1700"/>
          </a:p>
          <a:p>
            <a:pPr lvl="0">
              <a:defRPr sz="1800"/>
            </a:pPr>
            <a:r>
              <a:rPr sz="1700"/>
              <a:t>— if so, these are flagged as matching the topic, and subsequently a cluster that contains such a news article is labelled as a “topic matching cluster”, and submitted for further processing in step 2.</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0" name="Shape 160"/>
          <p:cNvSpPr/>
          <p:nvPr>
            <p:ph type="sldImg"/>
          </p:nvPr>
        </p:nvSpPr>
        <p:spPr>
          <a:prstGeom prst="rect">
            <a:avLst/>
          </a:prstGeom>
        </p:spPr>
        <p:txBody>
          <a:bodyPr/>
          <a:lstStyle/>
          <a:p>
            <a:pPr lvl="0"/>
          </a:p>
        </p:txBody>
      </p:sp>
      <p:sp>
        <p:nvSpPr>
          <p:cNvPr id="161" name="Shape 161"/>
          <p:cNvSpPr/>
          <p:nvPr>
            <p:ph type="body" sz="quarter" idx="1"/>
          </p:nvPr>
        </p:nvSpPr>
        <p:spPr>
          <a:prstGeom prst="rect">
            <a:avLst/>
          </a:prstGeom>
        </p:spPr>
        <p:txBody>
          <a:bodyPr/>
          <a:lstStyle/>
          <a:p>
            <a:pPr lvl="0">
              <a:defRPr sz="1800"/>
            </a:pPr>
            <a:r>
              <a:rPr sz="1700"/>
              <a:t>In step 2, per topic, we create a new, separate clustering graph, </a:t>
            </a:r>
            <a:endParaRPr sz="1700"/>
          </a:p>
          <a:p>
            <a:pPr lvl="0">
              <a:defRPr sz="1800"/>
            </a:pPr>
            <a:r>
              <a:rPr sz="1700"/>
              <a:t>to which we add </a:t>
            </a:r>
            <a:r>
              <a:rPr b="1" sz="1700"/>
              <a:t>all sentences</a:t>
            </a:r>
            <a:r>
              <a:rPr sz="1700"/>
              <a:t> from the news articles in the topic matching clusters of step 1 (as opposed to just the titles in step 1).</a:t>
            </a:r>
            <a:endParaRPr sz="1700"/>
          </a:p>
          <a:p>
            <a:pPr lvl="0">
              <a:defRPr sz="1800"/>
            </a:pPr>
            <a:endParaRPr sz="1700"/>
          </a:p>
          <a:p>
            <a:pPr lvl="0">
              <a:defRPr sz="1800"/>
            </a:pPr>
            <a:r>
              <a:rPr sz="1700"/>
              <a:t>For this clustering step, we opted to use the same 3NN clustering approach.</a:t>
            </a:r>
            <a:endParaRPr sz="1700"/>
          </a:p>
          <a:p>
            <a:pPr lvl="0">
              <a:defRPr sz="1800"/>
            </a:pPr>
            <a:endParaRPr sz="1700"/>
          </a:p>
          <a:p>
            <a:pPr lvl="0">
              <a:defRPr sz="1800"/>
            </a:pPr>
            <a:r>
              <a:rPr sz="1700"/>
              <a:t>Operating in a strict online setting, </a:t>
            </a:r>
            <a:endParaRPr sz="1700"/>
          </a:p>
          <a:p>
            <a:pPr lvl="0">
              <a:defRPr sz="1800"/>
            </a:pPr>
            <a:r>
              <a:rPr sz="1700"/>
              <a:t>if a sentence from the current news article is part of a 2-degenerate core </a:t>
            </a:r>
            <a:endParaRPr sz="1700"/>
          </a:p>
          <a:p>
            <a:pPr lvl="0">
              <a:defRPr sz="1800"/>
            </a:pPr>
            <a:r>
              <a:rPr sz="1700"/>
              <a:t>or is reachable by a directed path from a core node, </a:t>
            </a:r>
            <a:endParaRPr sz="1700"/>
          </a:p>
          <a:p>
            <a:pPr lvl="0">
              <a:defRPr sz="1800"/>
            </a:pPr>
            <a:r>
              <a:rPr sz="1700"/>
              <a:t>we push that cluster to step 3 to decide if the last sentence should be added to the summary.</a:t>
            </a:r>
            <a:endParaRPr sz="1700"/>
          </a:p>
          <a:p>
            <a:pPr lvl="0">
              <a:defRPr sz="1800"/>
            </a:pPr>
            <a:endParaRPr sz="17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8" name="Shape 28"/>
          <p:cNvSpPr/>
          <p:nvPr>
            <p:ph type="sldImg"/>
          </p:nvPr>
        </p:nvSpPr>
        <p:spPr>
          <a:prstGeom prst="rect">
            <a:avLst/>
          </a:prstGeom>
        </p:spPr>
        <p:txBody>
          <a:bodyPr/>
          <a:lstStyle/>
          <a:p>
            <a:pPr lvl="0"/>
          </a:p>
        </p:txBody>
      </p:sp>
      <p:sp>
        <p:nvSpPr>
          <p:cNvPr id="29" name="Shape 29"/>
          <p:cNvSpPr/>
          <p:nvPr>
            <p:ph type="body" sz="quarter" idx="1"/>
          </p:nvPr>
        </p:nvSpPr>
        <p:spPr>
          <a:prstGeom prst="rect">
            <a:avLst/>
          </a:prstGeom>
        </p:spPr>
        <p:txBody>
          <a:bodyPr/>
          <a:lstStyle/>
          <a:p>
            <a:pPr lvl="0">
              <a:defRPr sz="1800"/>
            </a:pPr>
            <a:r>
              <a:rPr sz="1700"/>
              <a:t>As an introduction, we start by viewing an example from our live experiments, </a:t>
            </a:r>
            <a:endParaRPr sz="1700"/>
          </a:p>
          <a:p>
            <a:pPr lvl="0">
              <a:defRPr sz="1800"/>
            </a:pPr>
            <a:r>
              <a:rPr sz="1700"/>
              <a:t>in which we were tracking Copenhagen as a topic, </a:t>
            </a:r>
            <a:endParaRPr sz="1700"/>
          </a:p>
          <a:p>
            <a:pPr lvl="0">
              <a:defRPr sz="1800"/>
            </a:pPr>
            <a:r>
              <a:rPr sz="1700"/>
              <a:t>as you may remember on February 14th there was a shooting at an event that was to be attended by the cartoonist ~ who drew the Muhammed cartoons.</a:t>
            </a:r>
            <a:endParaRPr sz="1700"/>
          </a:p>
          <a:p>
            <a:pPr lvl="0">
              <a:defRPr sz="1800"/>
            </a:pPr>
            <a:r>
              <a:rPr sz="1700"/>
              <a:t>being labeled as a potential terrorist attack, this event attracted a lot of attention in the news.</a:t>
            </a:r>
            <a:endParaRPr sz="1700"/>
          </a:p>
          <a:p>
            <a:pPr lvl="0">
              <a:defRPr sz="1800"/>
            </a:pPr>
            <a:endParaRPr sz="1700"/>
          </a:p>
          <a:p>
            <a:pPr lvl="0">
              <a:defRPr sz="1800"/>
            </a:pPr>
            <a:r>
              <a:rPr sz="1700"/>
              <a:t>As the news articles are being published, </a:t>
            </a:r>
            <a:endParaRPr sz="1700"/>
          </a:p>
          <a:p>
            <a:pPr lvl="0">
              <a:defRPr sz="1800"/>
            </a:pPr>
            <a:r>
              <a:rPr sz="1700"/>
              <a:t>selected sentences where extracted ~ and added to the summary on the screen.</a:t>
            </a:r>
            <a:endParaRPr sz="1700"/>
          </a:p>
          <a:p>
            <a:pPr lvl="0">
              <a:defRPr sz="1800"/>
            </a:pPr>
            <a:r>
              <a:rPr sz="1700"/>
              <a:t>In fact, these were the first 5 sentences that were extracted.</a:t>
            </a:r>
            <a:endParaRPr sz="1700"/>
          </a:p>
          <a:p>
            <a:pPr lvl="0">
              <a:defRPr sz="1800"/>
            </a:pPr>
            <a:endParaRPr sz="1700"/>
          </a:p>
          <a:p>
            <a:pPr lvl="0">
              <a:defRPr sz="1800"/>
            </a:pPr>
            <a:r>
              <a:rPr sz="1700"/>
              <a:t>Every added sentence preferably captures </a:t>
            </a:r>
            <a:r>
              <a:rPr b="1" sz="1700"/>
              <a:t>previously unseen and important facts</a:t>
            </a:r>
            <a:r>
              <a:rPr sz="1700"/>
              <a:t>, </a:t>
            </a:r>
            <a:endParaRPr sz="1700"/>
          </a:p>
          <a:p>
            <a:pPr lvl="0">
              <a:defRPr sz="1800"/>
            </a:pPr>
            <a:r>
              <a:rPr sz="1700"/>
              <a:t>such as in this example:</a:t>
            </a:r>
            <a:endParaRPr sz="1700"/>
          </a:p>
          <a:p>
            <a:pPr lvl="0">
              <a:defRPr sz="1800"/>
            </a:pPr>
            <a:r>
              <a:rPr sz="1700"/>
              <a:t>shots were fired with information about the location and the event</a:t>
            </a:r>
            <a:endParaRPr sz="1700"/>
          </a:p>
          <a:p>
            <a:pPr lvl="0">
              <a:defRPr sz="1800"/>
            </a:pPr>
            <a:r>
              <a:rPr sz="1700"/>
              <a:t>at least one gunman, one person killed, </a:t>
            </a:r>
            <a:endParaRPr sz="1700"/>
          </a:p>
          <a:p>
            <a:pPr lvl="0">
              <a:defRPr sz="1800"/>
            </a:pPr>
            <a:r>
              <a:rPr sz="1700"/>
              <a:t>etc., providing the user with a concise overview ~ of the latest information related to the topic.</a:t>
            </a:r>
            <a:endParaRPr sz="170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7" name="Shape 167"/>
          <p:cNvSpPr/>
          <p:nvPr>
            <p:ph type="sldImg"/>
          </p:nvPr>
        </p:nvSpPr>
        <p:spPr>
          <a:prstGeom prst="rect">
            <a:avLst/>
          </a:prstGeom>
        </p:spPr>
        <p:txBody>
          <a:bodyPr/>
          <a:lstStyle/>
          <a:p>
            <a:pPr lvl="0"/>
          </a:p>
        </p:txBody>
      </p:sp>
      <p:sp>
        <p:nvSpPr>
          <p:cNvPr id="168" name="Shape 168"/>
          <p:cNvSpPr/>
          <p:nvPr>
            <p:ph type="body" sz="quarter" idx="1"/>
          </p:nvPr>
        </p:nvSpPr>
        <p:spPr>
          <a:prstGeom prst="rect">
            <a:avLst/>
          </a:prstGeom>
        </p:spPr>
        <p:txBody>
          <a:bodyPr/>
          <a:lstStyle/>
          <a:p>
            <a:pPr lvl="0">
              <a:defRPr sz="1800"/>
            </a:pPr>
            <a:r>
              <a:rPr sz="1700"/>
              <a:t>In the final step, for the qualification of sentences we use the general criteria proposed by Allen et al. that selected sentences should be useful and novel.</a:t>
            </a:r>
            <a:endParaRPr sz="1700"/>
          </a:p>
          <a:p>
            <a:pPr lvl="0">
              <a:defRPr sz="1800"/>
            </a:pPr>
            <a:r>
              <a:rPr sz="1700"/>
              <a:t>Our interpretation of a useful sentence is that it should be on-topic, </a:t>
            </a:r>
            <a:endParaRPr sz="1700"/>
          </a:p>
          <a:p>
            <a:pPr lvl="0">
              <a:defRPr sz="1800"/>
            </a:pPr>
            <a:r>
              <a:rPr sz="1700"/>
              <a:t>~ and reflect the most important and recent information seen about the topic.</a:t>
            </a:r>
            <a:endParaRPr sz="1700"/>
          </a:p>
          <a:p>
            <a:pPr lvl="0">
              <a:defRPr sz="1800"/>
            </a:pPr>
            <a:endParaRPr sz="1700"/>
          </a:p>
          <a:p>
            <a:pPr lvl="0">
              <a:defRPr sz="1800"/>
            </a:pPr>
            <a:r>
              <a:rPr b="1" sz="1700"/>
              <a:t>Yang</a:t>
            </a:r>
            <a:r>
              <a:rPr sz="1700"/>
              <a:t> et al. observed that typically stories that report a </a:t>
            </a:r>
            <a:r>
              <a:rPr b="1" sz="1700"/>
              <a:t>new</a:t>
            </a:r>
            <a:r>
              <a:rPr sz="1700"/>
              <a:t> event </a:t>
            </a:r>
            <a:r>
              <a:rPr b="1" sz="1700"/>
              <a:t>cause</a:t>
            </a:r>
            <a:r>
              <a:rPr sz="1700"/>
              <a:t> a significant shift in vocabulary, and suggest using a time window for event scoping. </a:t>
            </a:r>
            <a:endParaRPr sz="170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4" name="Shape 174"/>
          <p:cNvSpPr/>
          <p:nvPr>
            <p:ph type="sldImg"/>
          </p:nvPr>
        </p:nvSpPr>
        <p:spPr>
          <a:prstGeom prst="rect">
            <a:avLst/>
          </a:prstGeom>
        </p:spPr>
        <p:txBody>
          <a:bodyPr/>
          <a:lstStyle/>
          <a:p>
            <a:pPr lvl="0"/>
          </a:p>
        </p:txBody>
      </p:sp>
      <p:sp>
        <p:nvSpPr>
          <p:cNvPr id="175" name="Shape 175"/>
          <p:cNvSpPr/>
          <p:nvPr>
            <p:ph type="body" sz="quarter" idx="1"/>
          </p:nvPr>
        </p:nvSpPr>
        <p:spPr>
          <a:prstGeom prst="rect">
            <a:avLst/>
          </a:prstGeom>
        </p:spPr>
        <p:txBody>
          <a:bodyPr/>
          <a:lstStyle/>
          <a:p>
            <a:pPr lvl="0">
              <a:defRPr sz="1800"/>
            </a:pPr>
            <a:r>
              <a:rPr sz="1700"/>
              <a:t>Following their findings, </a:t>
            </a:r>
            <a:endParaRPr sz="1700"/>
          </a:p>
          <a:p>
            <a:pPr lvl="0">
              <a:defRPr sz="1800"/>
            </a:pPr>
            <a:r>
              <a:rPr sz="1700"/>
              <a:t>we estimate what information is of interest </a:t>
            </a:r>
            <a:endParaRPr sz="1700"/>
          </a:p>
          <a:p>
            <a:pPr lvl="0">
              <a:defRPr sz="1800"/>
            </a:pPr>
            <a:r>
              <a:rPr sz="1700"/>
              <a:t>using a model over all the words seen in the 2-degenerate cores over the past hour. </a:t>
            </a:r>
            <a:endParaRPr sz="1700"/>
          </a:p>
          <a:p>
            <a:pPr lvl="0">
              <a:defRPr sz="1800"/>
            </a:pPr>
            <a:endParaRPr sz="1700"/>
          </a:p>
          <a:p>
            <a:pPr lvl="0">
              <a:defRPr sz="1800"/>
            </a:pPr>
            <a:r>
              <a:rPr sz="1700"/>
              <a:t>An advantage for using a model over only recently seen information, is that it allows the model to adapt when there are new developments for a topic.</a:t>
            </a:r>
            <a:endParaRPr sz="1700"/>
          </a:p>
          <a:p>
            <a:pPr lvl="0">
              <a:defRPr sz="1800"/>
            </a:pPr>
            <a:endParaRPr sz="1700"/>
          </a:p>
          <a:p>
            <a:pPr lvl="0">
              <a:defRPr sz="1800"/>
            </a:pPr>
            <a:r>
              <a:rPr sz="1700"/>
              <a:t>This is an example of such a model</a:t>
            </a:r>
            <a:endParaRPr sz="1700"/>
          </a:p>
          <a:p>
            <a:pPr lvl="0">
              <a:defRPr sz="1800"/>
            </a:pPr>
            <a:r>
              <a:rPr sz="1700"/>
              <a:t>for the topic “Sikh Temple Shooting” taken from Figure 5 in the paper.</a:t>
            </a:r>
            <a:endParaRPr sz="1700"/>
          </a:p>
          <a:p>
            <a:pPr lvl="0">
              <a:defRPr sz="1800"/>
            </a:pPr>
            <a:endParaRPr sz="1700"/>
          </a:p>
          <a:p>
            <a:pPr lvl="0">
              <a:defRPr sz="1800"/>
            </a:pPr>
            <a:endParaRPr sz="170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1" name="Shape 181"/>
          <p:cNvSpPr/>
          <p:nvPr>
            <p:ph type="sldImg"/>
          </p:nvPr>
        </p:nvSpPr>
        <p:spPr>
          <a:prstGeom prst="rect">
            <a:avLst/>
          </a:prstGeom>
        </p:spPr>
        <p:txBody>
          <a:bodyPr/>
          <a:lstStyle/>
          <a:p>
            <a:pPr lvl="0"/>
          </a:p>
        </p:txBody>
      </p:sp>
      <p:sp>
        <p:nvSpPr>
          <p:cNvPr id="182" name="Shape 182"/>
          <p:cNvSpPr/>
          <p:nvPr>
            <p:ph type="body" sz="quarter" idx="1"/>
          </p:nvPr>
        </p:nvSpPr>
        <p:spPr>
          <a:prstGeom prst="rect">
            <a:avLst/>
          </a:prstGeom>
        </p:spPr>
        <p:txBody>
          <a:bodyPr/>
          <a:lstStyle/>
          <a:p>
            <a:pPr lvl="0">
              <a:defRPr sz="1800"/>
            </a:pPr>
            <a:r>
              <a:rPr sz="1700"/>
              <a:t>We use that model to estimate if a new sentence covers that information better than prior selected sentences.</a:t>
            </a:r>
            <a:endParaRPr sz="1700"/>
          </a:p>
          <a:p>
            <a:pPr lvl="0">
              <a:defRPr sz="1800"/>
            </a:pPr>
            <a:endParaRPr sz="1700"/>
          </a:p>
          <a:p>
            <a:pPr lvl="0">
              <a:defRPr sz="1800"/>
            </a:pPr>
            <a:r>
              <a:rPr sz="1700"/>
              <a:t>Using cosine similarity with this model, </a:t>
            </a:r>
            <a:endParaRPr sz="1700"/>
          </a:p>
          <a:p>
            <a:pPr lvl="0">
              <a:defRPr sz="1800"/>
            </a:pPr>
            <a:r>
              <a:rPr sz="1700"/>
              <a:t>we score the candidate sentences, as well as the prior selected sentences.</a:t>
            </a:r>
            <a:endParaRPr sz="1700"/>
          </a:p>
          <a:p>
            <a:pPr lvl="0">
              <a:defRPr sz="1800"/>
            </a:pPr>
            <a:r>
              <a:rPr sz="1700"/>
              <a:t>When in the ranking of these sentences a candidate sentence obtains a top-rank, we may add the sentence to the summary, by default we used top-5. </a:t>
            </a:r>
            <a:endParaRPr sz="1700"/>
          </a:p>
          <a:p>
            <a:pPr lvl="0">
              <a:defRPr sz="1800"/>
            </a:pPr>
            <a:endParaRPr sz="1700"/>
          </a:p>
          <a:p>
            <a:pPr lvl="0">
              <a:defRPr sz="1800"/>
            </a:pPr>
            <a:r>
              <a:rPr sz="1700"/>
              <a:t>In this example, the novel information that was not yet covered in the prior selected sentences, </a:t>
            </a:r>
            <a:endParaRPr sz="1700"/>
          </a:p>
          <a:p>
            <a:pPr lvl="0">
              <a:defRPr sz="1800"/>
            </a:pPr>
            <a:r>
              <a:rPr sz="1700"/>
              <a:t>was that in this incident seven people were killed.</a:t>
            </a:r>
            <a:endParaRPr sz="1700"/>
          </a:p>
          <a:p>
            <a:pPr lvl="0">
              <a:defRPr sz="1800"/>
            </a:pPr>
            <a:r>
              <a:rPr sz="1700"/>
              <a:t>And a sentence in the current news article that contains that information is ranked fourth here, thus meeting the top-5 rank criterium.</a:t>
            </a:r>
            <a:endParaRPr sz="1700"/>
          </a:p>
          <a:p>
            <a:pPr lvl="0">
              <a:defRPr sz="1800"/>
            </a:pPr>
            <a:endParaRPr sz="1700"/>
          </a:p>
          <a:p>
            <a:pPr lvl="0">
              <a:defRPr sz="1800"/>
            </a:pPr>
            <a:r>
              <a:rPr sz="1700"/>
              <a:t>So, when the information in the relevance model was already covered by sentences in the summary, it becomes less likely for candidate sentences to obtain a top rank.</a:t>
            </a:r>
            <a:endParaRPr sz="1700"/>
          </a:p>
          <a:p>
            <a:pPr lvl="0">
              <a:defRPr sz="1800"/>
            </a:pPr>
            <a:endParaRPr sz="1700"/>
          </a:p>
          <a:p>
            <a:pPr lvl="0">
              <a:defRPr sz="1800"/>
            </a:pPr>
            <a:r>
              <a:rPr sz="1700"/>
              <a:t>But when there are new developments and the relevance model shifts to information that was not yet covered in the summary, a sentence containing that information can outranks the prior selected sentences, and may then be used.</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7" name="Shape 187"/>
          <p:cNvSpPr/>
          <p:nvPr>
            <p:ph type="sldImg"/>
          </p:nvPr>
        </p:nvSpPr>
        <p:spPr>
          <a:prstGeom prst="rect">
            <a:avLst/>
          </a:prstGeom>
        </p:spPr>
        <p:txBody>
          <a:bodyPr/>
          <a:lstStyle/>
          <a:p>
            <a:pPr lvl="0"/>
          </a:p>
        </p:txBody>
      </p:sp>
      <p:sp>
        <p:nvSpPr>
          <p:cNvPr id="188" name="Shape 188"/>
          <p:cNvSpPr/>
          <p:nvPr>
            <p:ph type="body" sz="quarter" idx="1"/>
          </p:nvPr>
        </p:nvSpPr>
        <p:spPr>
          <a:prstGeom prst="rect">
            <a:avLst/>
          </a:prstGeom>
        </p:spPr>
        <p:txBody>
          <a:bodyPr/>
          <a:lstStyle/>
          <a:p>
            <a:pPr lvl="0">
              <a:defRPr sz="1800"/>
            </a:pPr>
            <a:r>
              <a:rPr sz="1700"/>
              <a:t>In this last step, </a:t>
            </a:r>
            <a:endParaRPr sz="1700"/>
          </a:p>
          <a:p>
            <a:pPr lvl="0">
              <a:defRPr sz="1800"/>
            </a:pPr>
            <a:r>
              <a:rPr sz="1700"/>
              <a:t>we additionally require sentences to be on-topic and to contain novel information. </a:t>
            </a:r>
            <a:endParaRPr sz="1700"/>
          </a:p>
          <a:p>
            <a:pPr lvl="0">
              <a:defRPr sz="1800"/>
            </a:pPr>
            <a:r>
              <a:rPr sz="1700"/>
              <a:t>In this study, we required selected sentences to contain at least one query term, </a:t>
            </a:r>
            <a:endParaRPr sz="1700"/>
          </a:p>
          <a:p>
            <a:pPr lvl="0">
              <a:defRPr sz="1800"/>
            </a:pPr>
            <a:r>
              <a:rPr sz="1700"/>
              <a:t>which in our experiments showed to be a simple and effective way to avoid topic-drift. </a:t>
            </a:r>
            <a:endParaRPr sz="1700"/>
          </a:p>
          <a:p>
            <a:pPr lvl="0">
              <a:defRPr sz="1800"/>
            </a:pPr>
            <a:endParaRPr sz="1700"/>
          </a:p>
          <a:p>
            <a:pPr lvl="0">
              <a:defRPr sz="1800"/>
            </a:pPr>
            <a:r>
              <a:rPr sz="1700"/>
              <a:t>We estimate the novelty of a sentence </a:t>
            </a:r>
            <a:endParaRPr sz="1700"/>
          </a:p>
          <a:p>
            <a:pPr lvl="0">
              <a:defRPr sz="1800"/>
            </a:pPr>
            <a:r>
              <a:rPr sz="1700"/>
              <a:t>by the amount of information not seen in prior selected sentences.</a:t>
            </a:r>
            <a:endParaRPr sz="1700"/>
          </a:p>
          <a:p>
            <a:pPr lvl="0">
              <a:defRPr sz="1800"/>
            </a:pPr>
            <a:endParaRPr sz="1700"/>
          </a:p>
          <a:p>
            <a:pPr lvl="0">
              <a:defRPr sz="1800"/>
            </a:pPr>
            <a:r>
              <a:rPr sz="1700"/>
              <a:t>We experimented with two variants, </a:t>
            </a:r>
            <a:endParaRPr sz="1700"/>
          </a:p>
          <a:p>
            <a:pPr lvl="0">
              <a:defRPr sz="1800"/>
            </a:pPr>
            <a:r>
              <a:rPr sz="1700"/>
              <a:t>counting the number of previously unseen unigrams as a very primitive approach, </a:t>
            </a:r>
            <a:endParaRPr sz="1700"/>
          </a:p>
          <a:p>
            <a:pPr lvl="0">
              <a:defRPr sz="1800"/>
            </a:pPr>
            <a:r>
              <a:rPr sz="1700"/>
              <a:t>and ALTERNATIVELY counting the number of ~ previously unseen 2-word combinations in a sentence.</a:t>
            </a:r>
            <a:endParaRPr sz="1700"/>
          </a:p>
          <a:p>
            <a:pPr lvl="0">
              <a:defRPr sz="1800"/>
            </a:pPr>
            <a:r>
              <a:rPr sz="1700"/>
              <a:t>We compare these variants in the evaluation.</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3" name="Shape 193"/>
          <p:cNvSpPr/>
          <p:nvPr>
            <p:ph type="sldImg"/>
          </p:nvPr>
        </p:nvSpPr>
        <p:spPr>
          <a:prstGeom prst="rect">
            <a:avLst/>
          </a:prstGeom>
        </p:spPr>
        <p:txBody>
          <a:bodyPr/>
          <a:lstStyle/>
          <a:p>
            <a:pPr lvl="0"/>
          </a:p>
        </p:txBody>
      </p:sp>
      <p:sp>
        <p:nvSpPr>
          <p:cNvPr id="194" name="Shape 194"/>
          <p:cNvSpPr/>
          <p:nvPr>
            <p:ph type="body" sz="quarter" idx="1"/>
          </p:nvPr>
        </p:nvSpPr>
        <p:spPr>
          <a:prstGeom prst="rect">
            <a:avLst/>
          </a:prstGeom>
        </p:spPr>
        <p:txBody>
          <a:bodyPr/>
          <a:lstStyle/>
          <a:p>
            <a:pPr lvl="0">
              <a:defRPr sz="1800"/>
            </a:pPr>
            <a:r>
              <a:rPr sz="1700"/>
              <a:t>We evaluated this approach using the 2013 TREC Temporal Summarisation track. </a:t>
            </a:r>
            <a:endParaRPr sz="1700"/>
          </a:p>
          <a:p>
            <a:pPr lvl="0">
              <a:defRPr sz="1800"/>
            </a:pPr>
            <a:endParaRPr sz="1700"/>
          </a:p>
          <a:p>
            <a:pPr lvl="0">
              <a:defRPr sz="1800"/>
            </a:pPr>
            <a:r>
              <a:rPr sz="1700"/>
              <a:t>On the slide are the 9 topics contained in the test set, </a:t>
            </a:r>
            <a:endParaRPr sz="1700"/>
          </a:p>
          <a:p>
            <a:pPr lvl="0">
              <a:defRPr sz="1800"/>
            </a:pPr>
            <a:r>
              <a:rPr sz="1700"/>
              <a:t>and as you can see, these are all related to a type of crisis. </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9" name="Shape 199"/>
          <p:cNvSpPr/>
          <p:nvPr>
            <p:ph type="sldImg"/>
          </p:nvPr>
        </p:nvSpPr>
        <p:spPr>
          <a:prstGeom prst="rect">
            <a:avLst/>
          </a:prstGeom>
        </p:spPr>
        <p:txBody>
          <a:bodyPr/>
          <a:lstStyle/>
          <a:p>
            <a:pPr lvl="0"/>
          </a:p>
        </p:txBody>
      </p:sp>
      <p:sp>
        <p:nvSpPr>
          <p:cNvPr id="200" name="Shape 200"/>
          <p:cNvSpPr/>
          <p:nvPr>
            <p:ph type="body" sz="quarter" idx="1"/>
          </p:nvPr>
        </p:nvSpPr>
        <p:spPr>
          <a:prstGeom prst="rect">
            <a:avLst/>
          </a:prstGeom>
        </p:spPr>
        <p:txBody>
          <a:bodyPr/>
          <a:lstStyle/>
          <a:p>
            <a:pPr lvl="0">
              <a:defRPr sz="1800"/>
            </a:pPr>
            <a:r>
              <a:rPr sz="1700"/>
              <a:t>For the evaluation, a set of information nuggets for these topics </a:t>
            </a:r>
            <a:endParaRPr sz="1700"/>
          </a:p>
          <a:p>
            <a:pPr lvl="0">
              <a:defRPr sz="1800"/>
            </a:pPr>
            <a:r>
              <a:rPr sz="1700"/>
              <a:t>was taken from the Wikipedia edits of the page that describes the crisis, </a:t>
            </a:r>
            <a:endParaRPr sz="1700"/>
          </a:p>
          <a:p>
            <a:pPr lvl="0">
              <a:defRPr sz="1800"/>
            </a:pPr>
            <a:r>
              <a:rPr sz="1700"/>
              <a:t>with the timestamp it was put on Wikipedia.</a:t>
            </a:r>
            <a:endParaRPr sz="1700"/>
          </a:p>
          <a:p>
            <a:pPr lvl="0">
              <a:defRPr sz="1800"/>
            </a:pPr>
            <a:endParaRPr sz="1700"/>
          </a:p>
          <a:p>
            <a:pPr lvl="0">
              <a:defRPr sz="1800"/>
            </a:pPr>
            <a:r>
              <a:rPr sz="1700"/>
              <a:t>In this example for the Buenos Aires Train crash, we see that these nuggets refer to small bits of information that for the timestamp of they were put on Wikipedia are considered important up-to-date information. </a:t>
            </a:r>
            <a:endParaRPr sz="1700"/>
          </a:p>
          <a:p>
            <a:pPr lvl="0">
              <a:defRPr sz="1800"/>
            </a:pPr>
            <a:r>
              <a:rPr sz="1700"/>
              <a:t>Therefore initially a nugget may say an unknown number was killed, and at a later timestamp another nugget contains the updated more specific information that dozens were killed.</a:t>
            </a:r>
            <a:endParaRPr sz="1700"/>
          </a:p>
          <a:p>
            <a:pPr lvl="0">
              <a:defRPr sz="1800"/>
            </a:pPr>
            <a:endParaRPr sz="1700"/>
          </a:p>
          <a:p>
            <a:pPr lvl="0">
              <a:defRPr sz="1800"/>
            </a:pPr>
            <a:r>
              <a:rPr sz="1700"/>
              <a:t>For participating systems, TREC annotators scored which nuggets were captured in the sentences returned. </a:t>
            </a:r>
            <a:endParaRPr sz="1700"/>
          </a:p>
          <a:p>
            <a:pPr lvl="0">
              <a:defRPr sz="1800"/>
            </a:pPr>
            <a:endParaRPr sz="1700"/>
          </a:p>
          <a:p>
            <a:pPr lvl="0">
              <a:defRPr sz="1800"/>
            </a:pPr>
            <a:r>
              <a:rPr sz="1700"/>
              <a:t>A problem with reusing the existing test set is that for external system only a fraction of retrieved sentences has actually been annotated, as low as less than 1% in our study. </a:t>
            </a:r>
            <a:endParaRPr sz="1700"/>
          </a:p>
          <a:p>
            <a:pPr lvl="0">
              <a:defRPr sz="1800"/>
            </a:pPr>
            <a:r>
              <a:rPr sz="1700"/>
              <a:t>Therefore, we had to annotate the sentences returned ourselves, which we did by carefully matching returned sentences to sentences that were scored by TREC annotators and assigning the same nuggets.</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5" name="Shape 205"/>
          <p:cNvSpPr/>
          <p:nvPr>
            <p:ph type="sldImg"/>
          </p:nvPr>
        </p:nvSpPr>
        <p:spPr>
          <a:prstGeom prst="rect">
            <a:avLst/>
          </a:prstGeom>
        </p:spPr>
        <p:txBody>
          <a:bodyPr/>
          <a:lstStyle/>
          <a:p>
            <a:pPr lvl="0"/>
          </a:p>
        </p:txBody>
      </p:sp>
      <p:sp>
        <p:nvSpPr>
          <p:cNvPr id="206" name="Shape 206"/>
          <p:cNvSpPr/>
          <p:nvPr>
            <p:ph type="body" sz="quarter" idx="1"/>
          </p:nvPr>
        </p:nvSpPr>
        <p:spPr>
          <a:prstGeom prst="rect">
            <a:avLst/>
          </a:prstGeom>
        </p:spPr>
        <p:txBody>
          <a:bodyPr/>
          <a:lstStyle/>
          <a:p>
            <a:pPr lvl="0">
              <a:defRPr sz="1800"/>
            </a:pPr>
            <a:r>
              <a:rPr sz="1700"/>
              <a:t>The paper describes the evaluation metrics in more detail, but a very brief description</a:t>
            </a:r>
            <a:endParaRPr sz="1700"/>
          </a:p>
          <a:p>
            <a:pPr lvl="0">
              <a:defRPr sz="1800"/>
            </a:pPr>
            <a:r>
              <a:rPr sz="1700"/>
              <a:t>mean expected gain is a precision-like metric, </a:t>
            </a:r>
            <a:endParaRPr sz="1700"/>
          </a:p>
          <a:p>
            <a:pPr lvl="0">
              <a:defRPr sz="1800"/>
            </a:pPr>
            <a:r>
              <a:rPr sz="1700"/>
              <a:t>the latency discounted variant rewards nuggets retrieved before they were put on Wikipedia and penalizes those retrieved after the Wikipedia updates.</a:t>
            </a:r>
            <a:endParaRPr sz="1700"/>
          </a:p>
          <a:p>
            <a:pPr lvl="0">
              <a:defRPr sz="1800"/>
            </a:pPr>
            <a:r>
              <a:rPr sz="1700"/>
              <a:t>comprehensiveness is a recall-like metric, which also penalizes for overly verbose sentences</a:t>
            </a:r>
            <a:endParaRPr sz="1700"/>
          </a:p>
          <a:p>
            <a:pPr lvl="0">
              <a:defRPr sz="1800"/>
            </a:pPr>
            <a:r>
              <a:rPr sz="1700"/>
              <a:t>and the F-measure combines the mean expected gain and comprehensiveness in one metric.</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2" name="Shape 212"/>
          <p:cNvSpPr/>
          <p:nvPr>
            <p:ph type="sldImg"/>
          </p:nvPr>
        </p:nvSpPr>
        <p:spPr>
          <a:prstGeom prst="rect">
            <a:avLst/>
          </a:prstGeom>
        </p:spPr>
        <p:txBody>
          <a:bodyPr/>
          <a:lstStyle/>
          <a:p>
            <a:pPr lvl="0"/>
          </a:p>
        </p:txBody>
      </p:sp>
      <p:sp>
        <p:nvSpPr>
          <p:cNvPr id="213" name="Shape 213"/>
          <p:cNvSpPr/>
          <p:nvPr>
            <p:ph type="body" sz="quarter" idx="1"/>
          </p:nvPr>
        </p:nvSpPr>
        <p:spPr>
          <a:prstGeom prst="rect">
            <a:avLst/>
          </a:prstGeom>
        </p:spPr>
        <p:txBody>
          <a:bodyPr/>
          <a:lstStyle/>
          <a:p>
            <a:pPr lvl="0">
              <a:defRPr sz="1800"/>
            </a:pPr>
            <a:r>
              <a:rPr sz="1600"/>
              <a:t>We compared our approach to the two top TREC participants, PRIS obtained the highest gain of all participants and ICTNET the highest F-measure. </a:t>
            </a:r>
            <a:endParaRPr sz="1600"/>
          </a:p>
          <a:p>
            <a:pPr lvl="0">
              <a:defRPr sz="1800"/>
            </a:pPr>
            <a:r>
              <a:rPr sz="1600"/>
              <a:t>Both participants constructed models based on Wikipedia pages of the same event type of the topic.</a:t>
            </a:r>
            <a:endParaRPr sz="1600"/>
          </a:p>
          <a:p>
            <a:pPr lvl="0">
              <a:defRPr sz="1800"/>
            </a:pPr>
            <a:endParaRPr sz="1600"/>
          </a:p>
          <a:p>
            <a:pPr lvl="0">
              <a:defRPr sz="1800"/>
            </a:pPr>
            <a:r>
              <a:rPr sz="1600"/>
              <a:t>The results show 60% or more improvement in F-measure, Mean Expected Gain and Latency-Discounted Expected Gain.</a:t>
            </a:r>
            <a:endParaRPr sz="1600"/>
          </a:p>
          <a:p>
            <a:pPr lvl="0">
              <a:defRPr sz="1800"/>
            </a:pPr>
            <a:endParaRPr sz="1600"/>
          </a:p>
          <a:p>
            <a:pPr lvl="0">
              <a:defRPr sz="1800"/>
            </a:pPr>
            <a:r>
              <a:rPr sz="1600"/>
              <a:t>A benefit of our results seems to be related to a much higher gain. An inspection of the results show that we almost never return off-topic sentences, which is perhaps a results of the requirements that selected sentences contain at least one query term. </a:t>
            </a:r>
            <a:endParaRPr sz="1600"/>
          </a:p>
          <a:p>
            <a:pPr lvl="0">
              <a:defRPr sz="1800"/>
            </a:pPr>
            <a:endParaRPr sz="1600"/>
          </a:p>
          <a:p>
            <a:pPr lvl="0">
              <a:defRPr sz="1800"/>
            </a:pPr>
            <a:r>
              <a:rPr sz="1600"/>
              <a:t>However the results do contain sentences that are redundant or are not-informative. </a:t>
            </a:r>
            <a:endParaRPr sz="1600"/>
          </a:p>
          <a:p>
            <a:pPr lvl="0">
              <a:defRPr sz="1800"/>
            </a:pPr>
            <a:r>
              <a:rPr sz="1600"/>
              <a:t>In terms of comprehensiveness we are about on par with ICTNET, improving recall is an interesting direction for future work.</a:t>
            </a:r>
            <a:endParaRPr sz="1600"/>
          </a:p>
          <a:p>
            <a:pPr lvl="0">
              <a:defRPr sz="1800"/>
            </a:pPr>
            <a:endParaRPr sz="160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9" name="Shape 219"/>
          <p:cNvSpPr/>
          <p:nvPr>
            <p:ph type="sldImg"/>
          </p:nvPr>
        </p:nvSpPr>
        <p:spPr>
          <a:prstGeom prst="rect">
            <a:avLst/>
          </a:prstGeom>
        </p:spPr>
        <p:txBody>
          <a:bodyPr/>
          <a:lstStyle/>
          <a:p>
            <a:pPr lvl="0"/>
          </a:p>
        </p:txBody>
      </p:sp>
      <p:sp>
        <p:nvSpPr>
          <p:cNvPr id="220" name="Shape 220"/>
          <p:cNvSpPr/>
          <p:nvPr>
            <p:ph type="body" sz="quarter" idx="1"/>
          </p:nvPr>
        </p:nvSpPr>
        <p:spPr>
          <a:prstGeom prst="rect">
            <a:avLst/>
          </a:prstGeom>
        </p:spPr>
        <p:txBody>
          <a:bodyPr/>
          <a:lstStyle/>
          <a:p>
            <a:pPr lvl="0">
              <a:defRPr sz="1800"/>
            </a:pPr>
            <a:r>
              <a:rPr sz="1600"/>
              <a:t>We experimented with a few variants:</a:t>
            </a:r>
            <a:endParaRPr sz="1600"/>
          </a:p>
          <a:p>
            <a:pPr lvl="0">
              <a:defRPr sz="1800"/>
            </a:pPr>
            <a:r>
              <a:rPr sz="1600"/>
              <a:t>For instance the estimation of the amount of novel information. </a:t>
            </a:r>
            <a:endParaRPr sz="1600"/>
          </a:p>
          <a:p>
            <a:pPr lvl="0">
              <a:defRPr sz="1800"/>
            </a:pPr>
            <a:r>
              <a:rPr sz="1600"/>
              <a:t>The main runs estimate this by counting the number of previously unseen two-word combinations, </a:t>
            </a:r>
            <a:endParaRPr sz="1600"/>
          </a:p>
          <a:p>
            <a:pPr lvl="0">
              <a:defRPr sz="1800"/>
            </a:pPr>
            <a:r>
              <a:rPr sz="1600"/>
              <a:t>which is slightly more effective than an estimation that uses unigrams.</a:t>
            </a:r>
            <a:endParaRPr sz="160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6" name="Shape 226"/>
          <p:cNvSpPr/>
          <p:nvPr>
            <p:ph type="sldImg"/>
          </p:nvPr>
        </p:nvSpPr>
        <p:spPr>
          <a:prstGeom prst="rect">
            <a:avLst/>
          </a:prstGeom>
        </p:spPr>
        <p:txBody>
          <a:bodyPr/>
          <a:lstStyle/>
          <a:p>
            <a:pPr lvl="0"/>
          </a:p>
        </p:txBody>
      </p:sp>
      <p:sp>
        <p:nvSpPr>
          <p:cNvPr id="227" name="Shape 227"/>
          <p:cNvSpPr/>
          <p:nvPr>
            <p:ph type="body" sz="quarter" idx="1"/>
          </p:nvPr>
        </p:nvSpPr>
        <p:spPr>
          <a:prstGeom prst="rect">
            <a:avLst/>
          </a:prstGeom>
        </p:spPr>
        <p:txBody>
          <a:bodyPr/>
          <a:lstStyle/>
          <a:p>
            <a:pPr lvl="0">
              <a:defRPr sz="1800"/>
            </a:pPr>
            <a:r>
              <a:rPr sz="1600"/>
              <a:t>For scoring the cosine similarity between sentences and recently seen information the main run uses binary term vectors, </a:t>
            </a:r>
            <a:endParaRPr sz="1600"/>
          </a:p>
          <a:p>
            <a:pPr lvl="0">
              <a:defRPr sz="1800"/>
            </a:pPr>
            <a:r>
              <a:rPr sz="1600"/>
              <a:t>which is reasonable if you consider that news article sentences often contain each meaningful word only once,</a:t>
            </a:r>
            <a:endParaRPr sz="1600"/>
          </a:p>
          <a:p>
            <a:pPr lvl="0">
              <a:defRPr sz="1800"/>
            </a:pPr>
            <a:r>
              <a:rPr sz="1600"/>
              <a:t>and alternatively we added IDF weights, which - perhaps surprisingly - hurts effectiveness. </a:t>
            </a:r>
            <a:endParaRPr sz="1600"/>
          </a:p>
          <a:p>
            <a:pPr lvl="0">
              <a:defRPr sz="1800"/>
            </a:pPr>
            <a:endParaRPr sz="1600"/>
          </a:p>
          <a:p>
            <a:pPr lvl="0">
              <a:defRPr sz="1800"/>
            </a:pPr>
            <a:r>
              <a:rPr sz="1600"/>
              <a:t>In 2-degenerate cores the sentences are usually highly similar.</a:t>
            </a:r>
            <a:endParaRPr sz="1600"/>
          </a:p>
          <a:p>
            <a:pPr lvl="0">
              <a:defRPr sz="1800"/>
            </a:pPr>
            <a:endParaRPr sz="1600"/>
          </a:p>
          <a:p>
            <a:pPr lvl="0">
              <a:defRPr sz="1800"/>
            </a:pPr>
            <a:r>
              <a:rPr sz="1600"/>
              <a:t>Adding IDF weights may favor the cooccurrence of rare terms over multiple similar but less specific terms, and possibly the latter is more effective for this specific task.</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4" name="Shape 34"/>
          <p:cNvSpPr/>
          <p:nvPr>
            <p:ph type="sldImg"/>
          </p:nvPr>
        </p:nvSpPr>
        <p:spPr>
          <a:prstGeom prst="rect">
            <a:avLst/>
          </a:prstGeom>
        </p:spPr>
        <p:txBody>
          <a:bodyPr/>
          <a:lstStyle/>
          <a:p>
            <a:pPr lvl="0"/>
          </a:p>
        </p:txBody>
      </p:sp>
      <p:sp>
        <p:nvSpPr>
          <p:cNvPr id="35" name="Shape 35"/>
          <p:cNvSpPr/>
          <p:nvPr>
            <p:ph type="body" sz="quarter" idx="1"/>
          </p:nvPr>
        </p:nvSpPr>
        <p:spPr>
          <a:prstGeom prst="rect">
            <a:avLst/>
          </a:prstGeom>
        </p:spPr>
        <p:txBody>
          <a:bodyPr/>
          <a:lstStyle/>
          <a:p>
            <a:pPr lvl="0">
              <a:defRPr sz="1800"/>
            </a:pPr>
            <a:r>
              <a:rPr sz="1700"/>
              <a:t>The Web offers a diverse set of sources to read about news events.</a:t>
            </a:r>
            <a:endParaRPr sz="1700"/>
          </a:p>
          <a:p>
            <a:pPr lvl="0">
              <a:defRPr sz="1800"/>
            </a:pPr>
            <a:r>
              <a:rPr sz="1700"/>
              <a:t>For important news, these sources are often very redundant,</a:t>
            </a:r>
            <a:endParaRPr sz="1700"/>
          </a:p>
          <a:p>
            <a:pPr lvl="0">
              <a:defRPr sz="1800"/>
            </a:pPr>
            <a:r>
              <a:rPr sz="1700"/>
              <a:t>and as a user you often spend a significant amount of effort </a:t>
            </a:r>
            <a:endParaRPr sz="1700"/>
          </a:p>
          <a:p>
            <a:pPr lvl="0">
              <a:defRPr sz="1800"/>
            </a:pPr>
            <a:r>
              <a:rPr sz="1700"/>
              <a:t>re-reading the same parts of a story </a:t>
            </a:r>
            <a:endParaRPr sz="1700"/>
          </a:p>
          <a:p>
            <a:pPr lvl="0">
              <a:defRPr sz="1800"/>
            </a:pPr>
            <a:r>
              <a:rPr sz="1700"/>
              <a:t>before finding relevant and novel information.</a:t>
            </a:r>
            <a:endParaRPr sz="1700"/>
          </a:p>
          <a:p>
            <a:pPr lvl="0">
              <a:defRPr sz="1800"/>
            </a:pPr>
            <a:endParaRPr sz="1700"/>
          </a:p>
          <a:p>
            <a:pPr lvl="0">
              <a:defRPr sz="1800"/>
            </a:pPr>
            <a:r>
              <a:rPr sz="1700"/>
              <a:t>News events represent a unique information access problem for which the traditional approaches to retrieve a ranked list of news articles may be ineffective.</a:t>
            </a:r>
            <a:endParaRPr sz="1700"/>
          </a:p>
          <a:p>
            <a:pPr lvl="0">
              <a:defRPr sz="1800"/>
            </a:pPr>
            <a:endParaRPr sz="1700"/>
          </a:p>
          <a:p>
            <a:pPr lvl="0">
              <a:defRPr sz="1800"/>
            </a:pPr>
            <a:r>
              <a:rPr sz="1700"/>
              <a:t>So the task we set before us, is to assist the user by presenting an up-to-date news summary for an ad-hoc topic. </a:t>
            </a:r>
            <a:endParaRPr sz="170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4" name="Shape 234"/>
          <p:cNvSpPr/>
          <p:nvPr>
            <p:ph type="sldImg"/>
          </p:nvPr>
        </p:nvSpPr>
        <p:spPr>
          <a:prstGeom prst="rect">
            <a:avLst/>
          </a:prstGeom>
        </p:spPr>
        <p:txBody>
          <a:bodyPr/>
          <a:lstStyle/>
          <a:p>
            <a:pPr lvl="0"/>
          </a:p>
        </p:txBody>
      </p:sp>
      <p:sp>
        <p:nvSpPr>
          <p:cNvPr id="235" name="Shape 235"/>
          <p:cNvSpPr/>
          <p:nvPr>
            <p:ph type="body" sz="quarter" idx="1"/>
          </p:nvPr>
        </p:nvSpPr>
        <p:spPr>
          <a:prstGeom prst="rect">
            <a:avLst/>
          </a:prstGeom>
        </p:spPr>
        <p:txBody>
          <a:bodyPr/>
          <a:lstStyle/>
          <a:p>
            <a:pPr lvl="0">
              <a:defRPr sz="1800"/>
            </a:pPr>
            <a:r>
              <a:rPr sz="1500"/>
              <a:t>To produce temporal summarizations for the evaluation we had to make a number of arbitrary decisions.</a:t>
            </a:r>
            <a:endParaRPr sz="1500"/>
          </a:p>
          <a:p>
            <a:pPr lvl="0">
              <a:defRPr sz="1800"/>
            </a:pPr>
            <a:r>
              <a:rPr sz="1500"/>
              <a:t>We analyzed the effect of changing these parameters on the effectiveness. </a:t>
            </a:r>
            <a:endParaRPr sz="1500"/>
          </a:p>
          <a:p>
            <a:pPr lvl="0">
              <a:defRPr sz="1800"/>
            </a:pPr>
            <a:endParaRPr sz="1500"/>
          </a:p>
          <a:p>
            <a:pPr lvl="0">
              <a:defRPr sz="1800"/>
            </a:pPr>
            <a:r>
              <a:rPr sz="1500"/>
              <a:t>One of those parameters is the minimum amount of novel information a selected sentence must have.</a:t>
            </a:r>
            <a:endParaRPr sz="1500"/>
          </a:p>
          <a:p>
            <a:pPr lvl="0">
              <a:defRPr sz="1800"/>
            </a:pPr>
            <a:r>
              <a:rPr sz="1500"/>
              <a:t>The analysis reveals that if we require selected sentences to contain at least 70% novel information, this hurts comprehensiveness and F-measure. </a:t>
            </a:r>
            <a:endParaRPr sz="1500"/>
          </a:p>
          <a:p>
            <a:pPr lvl="0">
              <a:defRPr sz="1800"/>
            </a:pPr>
            <a:r>
              <a:rPr sz="1500"/>
              <a:t>We suspect that useful sentences often combine old with new information, so setting the threshold too high means that we lose comprehensiveness.</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2" name="Shape 242"/>
          <p:cNvSpPr/>
          <p:nvPr>
            <p:ph type="sldImg"/>
          </p:nvPr>
        </p:nvSpPr>
        <p:spPr>
          <a:prstGeom prst="rect">
            <a:avLst/>
          </a:prstGeom>
        </p:spPr>
        <p:txBody>
          <a:bodyPr/>
          <a:lstStyle/>
          <a:p>
            <a:pPr lvl="0"/>
          </a:p>
        </p:txBody>
      </p:sp>
      <p:sp>
        <p:nvSpPr>
          <p:cNvPr id="243" name="Shape 243"/>
          <p:cNvSpPr/>
          <p:nvPr>
            <p:ph type="body" sz="quarter" idx="1"/>
          </p:nvPr>
        </p:nvSpPr>
        <p:spPr>
          <a:prstGeom prst="rect">
            <a:avLst/>
          </a:prstGeom>
        </p:spPr>
        <p:txBody>
          <a:bodyPr/>
          <a:lstStyle/>
          <a:p>
            <a:pPr lvl="0">
              <a:defRPr sz="1800"/>
            </a:pPr>
            <a:r>
              <a:rPr sz="1500"/>
              <a:t>We also limited the maximum sentence length to prevent using overly verbose sentences, </a:t>
            </a:r>
            <a:endParaRPr sz="1500"/>
          </a:p>
          <a:p>
            <a:pPr lvl="0">
              <a:defRPr sz="1800"/>
            </a:pPr>
            <a:r>
              <a:rPr sz="1500"/>
              <a:t>and despite a small trade-off between gain and comprehensiveness, </a:t>
            </a:r>
            <a:endParaRPr sz="1500"/>
          </a:p>
          <a:p>
            <a:pPr lvl="0">
              <a:defRPr sz="1800"/>
            </a:pPr>
            <a:r>
              <a:rPr sz="1500"/>
              <a:t>the F-measure, the lowest line in the graph, does not change much using alternative settings. </a:t>
            </a:r>
            <a:endParaRPr sz="150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6" name="Shape 256"/>
          <p:cNvSpPr/>
          <p:nvPr>
            <p:ph type="sldImg"/>
          </p:nvPr>
        </p:nvSpPr>
        <p:spPr>
          <a:prstGeom prst="rect">
            <a:avLst/>
          </a:prstGeom>
        </p:spPr>
        <p:txBody>
          <a:bodyPr/>
          <a:lstStyle/>
          <a:p>
            <a:pPr lvl="0"/>
          </a:p>
        </p:txBody>
      </p:sp>
      <p:sp>
        <p:nvSpPr>
          <p:cNvPr id="257" name="Shape 257"/>
          <p:cNvSpPr/>
          <p:nvPr>
            <p:ph type="body" sz="quarter" idx="1"/>
          </p:nvPr>
        </p:nvSpPr>
        <p:spPr>
          <a:prstGeom prst="rect">
            <a:avLst/>
          </a:prstGeom>
        </p:spPr>
        <p:txBody>
          <a:bodyPr/>
          <a:lstStyle/>
          <a:p>
            <a:pPr lvl="0">
              <a:defRPr sz="1800"/>
            </a:pPr>
            <a:r>
              <a:rPr sz="1500"/>
              <a:t>Additionally,</a:t>
            </a:r>
            <a:endParaRPr sz="1500"/>
          </a:p>
          <a:p>
            <a:pPr lvl="0">
              <a:defRPr sz="1800"/>
            </a:pPr>
            <a:r>
              <a:rPr sz="1500"/>
              <a:t>At the bottom left is the time period used to model recently seen information about the topic.</a:t>
            </a:r>
            <a:endParaRPr sz="1500"/>
          </a:p>
          <a:p>
            <a:pPr lvl="0">
              <a:defRPr sz="1800"/>
            </a:pPr>
            <a:endParaRPr sz="1500"/>
          </a:p>
          <a:p>
            <a:pPr lvl="0">
              <a:defRPr sz="1800"/>
            </a:pPr>
            <a:r>
              <a:rPr sz="1500"/>
              <a:t>And at the bottom right, we control the rank that must be obtained to be selected.</a:t>
            </a:r>
            <a:endParaRPr sz="1500"/>
          </a:p>
          <a:p>
            <a:pPr lvl="0">
              <a:defRPr sz="1800"/>
            </a:pPr>
            <a:endParaRPr sz="1500"/>
          </a:p>
          <a:p>
            <a:pPr lvl="0">
              <a:defRPr sz="1800"/>
            </a:pPr>
            <a:r>
              <a:rPr sz="1500"/>
              <a:t>Overall, in this analysis a wide range of settings produced close to similar results in F-measure, indicating that the performance was not caused by specific parameter settings.</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2" name="Shape 262"/>
          <p:cNvSpPr/>
          <p:nvPr>
            <p:ph type="sldImg"/>
          </p:nvPr>
        </p:nvSpPr>
        <p:spPr>
          <a:prstGeom prst="rect">
            <a:avLst/>
          </a:prstGeom>
        </p:spPr>
        <p:txBody>
          <a:bodyPr/>
          <a:lstStyle/>
          <a:p>
            <a:pPr lvl="0"/>
          </a:p>
        </p:txBody>
      </p:sp>
      <p:sp>
        <p:nvSpPr>
          <p:cNvPr id="263" name="Shape 263"/>
          <p:cNvSpPr/>
          <p:nvPr>
            <p:ph type="body" sz="quarter" idx="1"/>
          </p:nvPr>
        </p:nvSpPr>
        <p:spPr>
          <a:prstGeom prst="rect">
            <a:avLst/>
          </a:prstGeom>
        </p:spPr>
        <p:txBody>
          <a:bodyPr/>
          <a:lstStyle/>
          <a:p>
            <a:pPr lvl="0">
              <a:defRPr sz="1800"/>
            </a:pPr>
            <a:r>
              <a:rPr sz="1700"/>
              <a:t>In summary:</a:t>
            </a:r>
            <a:endParaRPr sz="1700"/>
          </a:p>
          <a:p>
            <a:pPr lvl="0">
              <a:defRPr sz="1800"/>
            </a:pPr>
            <a:r>
              <a:rPr sz="1700"/>
              <a:t>We have proposed a novel approach to track news topics, by extracting sentences from a stream of online news articles.</a:t>
            </a:r>
            <a:endParaRPr sz="1700"/>
          </a:p>
          <a:p>
            <a:pPr lvl="0">
              <a:defRPr sz="1800"/>
            </a:pPr>
            <a:endParaRPr sz="1700"/>
          </a:p>
          <a:p>
            <a:pPr lvl="0">
              <a:defRPr sz="1800"/>
            </a:pPr>
            <a:r>
              <a:rPr sz="1700"/>
              <a:t>Using the observation that important news is often published in multiple news papers within proximate time, we identify salient sentences as the 2-degenerate cores in a 3NN clustering graph.</a:t>
            </a:r>
            <a:endParaRPr sz="1700"/>
          </a:p>
          <a:p>
            <a:pPr lvl="0">
              <a:defRPr sz="1800"/>
            </a:pPr>
            <a:endParaRPr sz="1700"/>
          </a:p>
          <a:p>
            <a:pPr lvl="0">
              <a:defRPr sz="1800"/>
            </a:pPr>
            <a:r>
              <a:rPr sz="1700"/>
              <a:t>By selecting only highly ranked sentences against recently seen information, we effectively reduce redundancy while allowing for novel information.</a:t>
            </a:r>
            <a:endParaRPr sz="1700"/>
          </a:p>
          <a:p>
            <a:pPr lvl="0">
              <a:defRPr sz="1800"/>
            </a:pPr>
            <a:endParaRPr sz="1700"/>
          </a:p>
          <a:p>
            <a:pPr lvl="0">
              <a:defRPr sz="1800"/>
            </a:pPr>
            <a:r>
              <a:rPr sz="1700"/>
              <a:t>The results show 60% or more improvement in F-Measure and Mean expected gain over existing systems.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1" name="Shape 41"/>
          <p:cNvSpPr/>
          <p:nvPr>
            <p:ph type="sldImg"/>
          </p:nvPr>
        </p:nvSpPr>
        <p:spPr>
          <a:prstGeom prst="rect">
            <a:avLst/>
          </a:prstGeom>
        </p:spPr>
        <p:txBody>
          <a:bodyPr/>
          <a:lstStyle/>
          <a:p>
            <a:pPr lvl="0"/>
          </a:p>
        </p:txBody>
      </p:sp>
      <p:sp>
        <p:nvSpPr>
          <p:cNvPr id="42" name="Shape 42"/>
          <p:cNvSpPr/>
          <p:nvPr>
            <p:ph type="body" sz="quarter" idx="1"/>
          </p:nvPr>
        </p:nvSpPr>
        <p:spPr>
          <a:prstGeom prst="rect">
            <a:avLst/>
          </a:prstGeom>
        </p:spPr>
        <p:txBody>
          <a:bodyPr/>
          <a:lstStyle/>
          <a:p>
            <a:pPr lvl="0">
              <a:defRPr sz="1800"/>
            </a:pPr>
            <a:r>
              <a:rPr sz="1700"/>
              <a:t>This task has received broad attention in past research, </a:t>
            </a:r>
            <a:endParaRPr sz="1700"/>
          </a:p>
          <a:p>
            <a:pPr lvl="0">
              <a:defRPr sz="1800"/>
            </a:pPr>
            <a:r>
              <a:rPr sz="1700"/>
              <a:t>for example as part of the </a:t>
            </a:r>
            <a:r>
              <a:rPr b="1" sz="1700"/>
              <a:t>Topic Detection and Tracking program</a:t>
            </a:r>
            <a:r>
              <a:rPr sz="1700"/>
              <a:t>, </a:t>
            </a:r>
            <a:endParaRPr sz="1700"/>
          </a:p>
          <a:p>
            <a:pPr lvl="0">
              <a:defRPr sz="1800"/>
            </a:pPr>
            <a:r>
              <a:rPr sz="1700"/>
              <a:t>and since 2013 in the TREC Temporal Summarization track. </a:t>
            </a:r>
            <a:endParaRPr sz="1700"/>
          </a:p>
          <a:p>
            <a:pPr lvl="0">
              <a:defRPr sz="1800"/>
            </a:pPr>
            <a:endParaRPr sz="1700"/>
          </a:p>
          <a:p>
            <a:pPr lvl="0">
              <a:defRPr sz="1800"/>
            </a:pPr>
            <a:r>
              <a:rPr sz="1700"/>
              <a:t>The tracking of news </a:t>
            </a:r>
            <a:endParaRPr sz="1700"/>
          </a:p>
          <a:p>
            <a:pPr lvl="0">
              <a:defRPr sz="1800"/>
            </a:pPr>
            <a:r>
              <a:rPr sz="1700"/>
              <a:t>involves the online identification of stories that discuss a targeted topic, </a:t>
            </a:r>
            <a:endParaRPr sz="1700"/>
          </a:p>
          <a:p>
            <a:pPr lvl="0">
              <a:defRPr sz="1800"/>
            </a:pPr>
            <a:r>
              <a:rPr sz="1700"/>
              <a:t>and to summarize these stories.</a:t>
            </a:r>
            <a:endParaRPr sz="1700"/>
          </a:p>
          <a:p>
            <a:pPr lvl="0">
              <a:defRPr sz="1800"/>
            </a:pPr>
            <a:endParaRPr sz="1700"/>
          </a:p>
          <a:p>
            <a:pPr lvl="0">
              <a:defRPr sz="1800"/>
            </a:pPr>
            <a:r>
              <a:rPr sz="1700"/>
              <a:t>According to Allen et al. the core technique of temporal summarization </a:t>
            </a:r>
            <a:endParaRPr sz="1700"/>
          </a:p>
          <a:p>
            <a:pPr lvl="0">
              <a:defRPr sz="1800"/>
            </a:pPr>
            <a:r>
              <a:rPr sz="1700"/>
              <a:t>is to extract salient or important sentences. </a:t>
            </a:r>
            <a:endParaRPr sz="1700"/>
          </a:p>
          <a:p>
            <a:pPr lvl="0">
              <a:defRPr sz="1800"/>
            </a:pPr>
            <a:r>
              <a:rPr sz="1700"/>
              <a:t>They provide two general criteria for the selection of sentences: The most useful and novel sentences.</a:t>
            </a:r>
            <a:endParaRPr sz="1700"/>
          </a:p>
          <a:p>
            <a:pPr lvl="0">
              <a:defRPr sz="1800"/>
            </a:pPr>
            <a:endParaRPr sz="17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0" name="Shape 50"/>
          <p:cNvSpPr/>
          <p:nvPr>
            <p:ph type="sldImg"/>
          </p:nvPr>
        </p:nvSpPr>
        <p:spPr>
          <a:prstGeom prst="rect">
            <a:avLst/>
          </a:prstGeom>
        </p:spPr>
        <p:txBody>
          <a:bodyPr/>
          <a:lstStyle/>
          <a:p>
            <a:pPr lvl="0"/>
          </a:p>
        </p:txBody>
      </p:sp>
      <p:sp>
        <p:nvSpPr>
          <p:cNvPr id="51" name="Shape 51"/>
          <p:cNvSpPr/>
          <p:nvPr>
            <p:ph type="body" sz="quarter" idx="1"/>
          </p:nvPr>
        </p:nvSpPr>
        <p:spPr>
          <a:prstGeom prst="rect">
            <a:avLst/>
          </a:prstGeom>
        </p:spPr>
        <p:txBody>
          <a:bodyPr/>
          <a:lstStyle/>
          <a:p>
            <a:pPr lvl="0">
              <a:defRPr sz="1800"/>
            </a:pPr>
            <a:r>
              <a:rPr sz="1700"/>
              <a:t>For this task, a wide range of techniques has been studied, addressing several interesting aspects. I will just name a few that were particularly inspiring for our work.</a:t>
            </a:r>
            <a:endParaRPr sz="1700"/>
          </a:p>
          <a:p>
            <a:pPr lvl="0">
              <a:defRPr sz="1800"/>
            </a:pPr>
            <a:endParaRPr sz="1700"/>
          </a:p>
          <a:p>
            <a:pPr lvl="0">
              <a:defRPr sz="1800"/>
            </a:pPr>
            <a:r>
              <a:rPr sz="1700"/>
              <a:t>For instance, in one experiment Allen et al. address novelty by assigning a score to sentences based on differences from the prior selected sentences.</a:t>
            </a:r>
            <a:endParaRPr sz="1700"/>
          </a:p>
          <a:p>
            <a:pPr lvl="0">
              <a:defRPr sz="1800"/>
            </a:pPr>
            <a:endParaRPr sz="1700"/>
          </a:p>
          <a:p>
            <a:pPr lvl="0">
              <a:defRPr sz="1800"/>
            </a:pPr>
            <a:r>
              <a:rPr sz="1700"/>
              <a:t>With respect to the salience of sentences, Erkan and Radev argue </a:t>
            </a:r>
            <a:endParaRPr sz="1700"/>
          </a:p>
          <a:p>
            <a:pPr lvl="0">
              <a:defRPr sz="1800"/>
            </a:pPr>
            <a:r>
              <a:rPr sz="1700"/>
              <a:t>that </a:t>
            </a:r>
            <a:r>
              <a:rPr b="1" sz="1700"/>
              <a:t>sentences that are similar to many of the other</a:t>
            </a:r>
            <a:r>
              <a:rPr sz="1700"/>
              <a:t> sentences </a:t>
            </a:r>
            <a:endParaRPr sz="1700"/>
          </a:p>
          <a:p>
            <a:pPr lvl="0">
              <a:defRPr sz="1800"/>
            </a:pPr>
            <a:r>
              <a:rPr sz="1700"/>
              <a:t>are more central to the topic.</a:t>
            </a:r>
            <a:endParaRPr sz="1700"/>
          </a:p>
          <a:p>
            <a:pPr lvl="0">
              <a:defRPr sz="1800"/>
            </a:pPr>
            <a:endParaRPr sz="1700"/>
          </a:p>
          <a:p>
            <a:pPr lvl="0">
              <a:defRPr sz="1800"/>
            </a:pPr>
            <a:r>
              <a:rPr sz="1700"/>
              <a:t>And in recent work, Tran et al. use a classifier to distinguish factual information from opinions.</a:t>
            </a:r>
            <a:endParaRPr sz="17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6" name="Shape 66"/>
          <p:cNvSpPr/>
          <p:nvPr>
            <p:ph type="sldImg"/>
          </p:nvPr>
        </p:nvSpPr>
        <p:spPr>
          <a:prstGeom prst="rect">
            <a:avLst/>
          </a:prstGeom>
        </p:spPr>
        <p:txBody>
          <a:bodyPr/>
          <a:lstStyle/>
          <a:p>
            <a:pPr lvl="0"/>
          </a:p>
        </p:txBody>
      </p:sp>
      <p:sp>
        <p:nvSpPr>
          <p:cNvPr id="67" name="Shape 67"/>
          <p:cNvSpPr/>
          <p:nvPr>
            <p:ph type="body" sz="quarter" idx="1"/>
          </p:nvPr>
        </p:nvSpPr>
        <p:spPr>
          <a:prstGeom prst="rect">
            <a:avLst/>
          </a:prstGeom>
        </p:spPr>
        <p:txBody>
          <a:bodyPr/>
          <a:lstStyle/>
          <a:p>
            <a:pPr lvl="0">
              <a:defRPr sz="1800"/>
            </a:pPr>
            <a:r>
              <a:rPr sz="1700"/>
              <a:t>In this study, we look at news from a different perspective, and rethink what criteria indicate important news.</a:t>
            </a:r>
            <a:endParaRPr sz="1700"/>
          </a:p>
          <a:p>
            <a:pPr lvl="0">
              <a:defRPr sz="1800"/>
            </a:pPr>
            <a:endParaRPr sz="1700"/>
          </a:p>
          <a:p>
            <a:pPr lvl="0">
              <a:defRPr sz="1800"/>
            </a:pPr>
            <a:r>
              <a:rPr sz="1700"/>
              <a:t>For example, these are some news headlines from around the time that Hurricane Sandy was closing in on New York, and the news papers announced the first unscheduled closing of Wall Street since the attack on the World Trade Center. </a:t>
            </a:r>
            <a:endParaRPr sz="1700"/>
          </a:p>
          <a:p>
            <a:pPr lvl="0">
              <a:defRPr sz="1800"/>
            </a:pPr>
            <a:endParaRPr sz="1700"/>
          </a:p>
          <a:p>
            <a:pPr lvl="0">
              <a:defRPr sz="1800"/>
            </a:pPr>
            <a:r>
              <a:rPr sz="1700"/>
              <a:t>Two key observations that we can draw from this example, </a:t>
            </a:r>
            <a:endParaRPr sz="1700"/>
          </a:p>
          <a:p>
            <a:pPr lvl="0">
              <a:defRPr sz="1800"/>
            </a:pPr>
            <a:r>
              <a:rPr sz="1700"/>
              <a:t>apply to the importance of news in general: </a:t>
            </a:r>
            <a:endParaRPr sz="1700"/>
          </a:p>
          <a:p>
            <a:pPr lvl="0">
              <a:defRPr sz="1800"/>
            </a:pPr>
            <a:r>
              <a:rPr sz="1700"/>
              <a:t>Firstly, important news is likely to be reported by multiple news papers.</a:t>
            </a:r>
            <a:endParaRPr sz="1700"/>
          </a:p>
          <a:p>
            <a:pPr lvl="0">
              <a:defRPr sz="1800"/>
            </a:pPr>
            <a:r>
              <a:rPr sz="1700"/>
              <a:t>And Secondly, because importance often entails a sense of urgency, important news is often published multiple times within a short timeframe.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4" name="Shape 74"/>
          <p:cNvSpPr/>
          <p:nvPr>
            <p:ph type="sldImg"/>
          </p:nvPr>
        </p:nvSpPr>
        <p:spPr>
          <a:prstGeom prst="rect">
            <a:avLst/>
          </a:prstGeom>
        </p:spPr>
        <p:txBody>
          <a:bodyPr/>
          <a:lstStyle/>
          <a:p>
            <a:pPr lvl="0"/>
          </a:p>
        </p:txBody>
      </p:sp>
      <p:sp>
        <p:nvSpPr>
          <p:cNvPr id="75" name="Shape 75"/>
          <p:cNvSpPr/>
          <p:nvPr>
            <p:ph type="body" sz="quarter" idx="1"/>
          </p:nvPr>
        </p:nvSpPr>
        <p:spPr>
          <a:prstGeom prst="rect">
            <a:avLst/>
          </a:prstGeom>
        </p:spPr>
        <p:txBody>
          <a:bodyPr/>
          <a:lstStyle/>
          <a:p>
            <a:pPr lvl="0">
              <a:defRPr sz="1800"/>
            </a:pPr>
            <a:r>
              <a:rPr sz="1700"/>
              <a:t>We propose to use these two criteria in a clustering approach that aims to identify salient sentences.</a:t>
            </a:r>
            <a:endParaRPr sz="1700"/>
          </a:p>
          <a:p>
            <a:pPr lvl="0">
              <a:defRPr sz="1800"/>
            </a:pPr>
            <a:r>
              <a:rPr sz="1700"/>
              <a:t>In a clustering graph, every node represents a piece of information at a given publication time, in this study a node represents a sentence from a news article.</a:t>
            </a:r>
            <a:endParaRPr sz="1700"/>
          </a:p>
          <a:p>
            <a:pPr lvl="0">
              <a:defRPr sz="1800"/>
            </a:pPr>
            <a:endParaRPr sz="1700"/>
          </a:p>
          <a:p>
            <a:pPr lvl="0">
              <a:defRPr sz="1800"/>
            </a:pPr>
            <a:r>
              <a:rPr sz="1700"/>
              <a:t>Then using some similarity score, we assign every node to its three nearest neighbors.</a:t>
            </a:r>
            <a:endParaRPr sz="1700"/>
          </a:p>
          <a:p>
            <a:pPr lvl="0">
              <a:defRPr sz="1800"/>
            </a:pPr>
            <a:r>
              <a:rPr sz="1700"/>
              <a:t>And, since we aim to detect </a:t>
            </a:r>
            <a:r>
              <a:rPr b="1" sz="1700"/>
              <a:t>similar</a:t>
            </a:r>
            <a:r>
              <a:rPr sz="1700"/>
              <a:t> information published by </a:t>
            </a:r>
            <a:r>
              <a:rPr b="1" sz="1700"/>
              <a:t>different</a:t>
            </a:r>
            <a:r>
              <a:rPr sz="1700"/>
              <a:t> news providers, </a:t>
            </a:r>
            <a:endParaRPr sz="1700"/>
          </a:p>
          <a:p>
            <a:pPr lvl="0">
              <a:defRPr sz="1800"/>
            </a:pPr>
            <a:r>
              <a:rPr sz="1700"/>
              <a:t>we do not allow edges between nodes from the same news paper.</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2" name="Shape 82"/>
          <p:cNvSpPr/>
          <p:nvPr>
            <p:ph type="sldImg"/>
          </p:nvPr>
        </p:nvSpPr>
        <p:spPr>
          <a:prstGeom prst="rect">
            <a:avLst/>
          </a:prstGeom>
        </p:spPr>
        <p:txBody>
          <a:bodyPr/>
          <a:lstStyle/>
          <a:p>
            <a:pPr lvl="0"/>
          </a:p>
        </p:txBody>
      </p:sp>
      <p:sp>
        <p:nvSpPr>
          <p:cNvPr id="83" name="Shape 83"/>
          <p:cNvSpPr/>
          <p:nvPr>
            <p:ph type="body" sz="quarter" idx="1"/>
          </p:nvPr>
        </p:nvSpPr>
        <p:spPr>
          <a:prstGeom prst="rect">
            <a:avLst/>
          </a:prstGeom>
        </p:spPr>
        <p:txBody>
          <a:bodyPr/>
          <a:lstStyle/>
          <a:p>
            <a:pPr lvl="0">
              <a:defRPr sz="1800"/>
            </a:pPr>
            <a:r>
              <a:rPr sz="1700"/>
              <a:t>To score similarity, </a:t>
            </a:r>
            <a:endParaRPr sz="1700"/>
          </a:p>
          <a:p>
            <a:pPr lvl="0">
              <a:defRPr sz="1800"/>
            </a:pPr>
            <a:r>
              <a:rPr sz="1700"/>
              <a:t>in this study, we used the cosine similarity between sentences, </a:t>
            </a:r>
            <a:endParaRPr sz="1700"/>
          </a:p>
          <a:p>
            <a:pPr lvl="0">
              <a:defRPr sz="1800"/>
            </a:pPr>
            <a:r>
              <a:rPr sz="1700"/>
              <a:t>multiplied by the normalized difference between their publication times, </a:t>
            </a:r>
            <a:endParaRPr sz="1700"/>
          </a:p>
          <a:p>
            <a:pPr lvl="0">
              <a:defRPr sz="1800"/>
            </a:pPr>
            <a:r>
              <a:rPr sz="1700"/>
              <a:t>and the latter is to promote that clusters being formed</a:t>
            </a:r>
            <a:endParaRPr sz="1700"/>
          </a:p>
          <a:p>
            <a:pPr lvl="0">
              <a:defRPr sz="1800"/>
            </a:pPr>
            <a:r>
              <a:rPr sz="1700"/>
              <a:t>represent information that is published within a short timeframe.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0" name="Shape 90"/>
          <p:cNvSpPr/>
          <p:nvPr>
            <p:ph type="sldImg"/>
          </p:nvPr>
        </p:nvSpPr>
        <p:spPr>
          <a:prstGeom prst="rect">
            <a:avLst/>
          </a:prstGeom>
        </p:spPr>
        <p:txBody>
          <a:bodyPr/>
          <a:lstStyle/>
          <a:p>
            <a:pPr lvl="0"/>
          </a:p>
        </p:txBody>
      </p:sp>
      <p:sp>
        <p:nvSpPr>
          <p:cNvPr id="91" name="Shape 91"/>
          <p:cNvSpPr/>
          <p:nvPr>
            <p:ph type="body" sz="quarter" idx="1"/>
          </p:nvPr>
        </p:nvSpPr>
        <p:spPr>
          <a:prstGeom prst="rect">
            <a:avLst/>
          </a:prstGeom>
        </p:spPr>
        <p:txBody>
          <a:bodyPr/>
          <a:lstStyle/>
          <a:p>
            <a:pPr lvl="0">
              <a:defRPr sz="1800"/>
            </a:pPr>
            <a:r>
              <a:rPr sz="1700"/>
              <a:t>Then when we complete the graph by assigning every node to its three nearest neighbors, </a:t>
            </a:r>
            <a:endParaRPr sz="1700"/>
          </a:p>
          <a:p>
            <a:pPr lvl="0">
              <a:defRPr sz="1800"/>
            </a:pPr>
            <a:r>
              <a:rPr sz="1700"/>
              <a:t>the most central information becomes visible as the most highly connected parts of the graph. </a:t>
            </a:r>
            <a:endParaRPr sz="1700"/>
          </a:p>
          <a:p>
            <a:pPr lvl="0">
              <a:defRPr sz="1800"/>
            </a:pPr>
            <a:endParaRPr sz="1700"/>
          </a:p>
          <a:p>
            <a:pPr lvl="0">
              <a:defRPr sz="1800"/>
            </a:pPr>
            <a:r>
              <a:rPr sz="1700"/>
              <a:t>We extract the most central information by taking the</a:t>
            </a:r>
            <a:r>
              <a:rPr b="1" sz="1700"/>
              <a:t> 2-degeneracy graph,</a:t>
            </a:r>
            <a:r>
              <a:rPr sz="1700"/>
              <a:t> which is obtained by considering only bi-directional edges, and iteratively removing nodes that have less than two connections to other nodes in the graph.</a:t>
            </a: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1" showMasterPhAnim="1">
  <p:cSld name="1_Titeldia">
    <p:spTree>
      <p:nvGrpSpPr>
        <p:cNvPr id="1" name=""/>
        <p:cNvGrpSpPr/>
        <p:nvPr/>
      </p:nvGrpSpPr>
      <p:grpSpPr>
        <a:xfrm>
          <a:off x="0" y="0"/>
          <a:ext cx="0" cy="0"/>
          <a:chOff x="0" y="0"/>
          <a:chExt cx="0" cy="0"/>
        </a:xfrm>
      </p:grpSpPr>
      <p:sp>
        <p:nvSpPr>
          <p:cNvPr id="6" name="Shape 6"/>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0" showMasterPhAnim="1">
  <p:cSld name="Titeldia">
    <p:spTree>
      <p:nvGrpSpPr>
        <p:cNvPr id="1" name=""/>
        <p:cNvGrpSpPr/>
        <p:nvPr/>
      </p:nvGrpSpPr>
      <p:grpSpPr>
        <a:xfrm>
          <a:off x="0" y="0"/>
          <a:ext cx="0" cy="0"/>
          <a:chOff x="0" y="0"/>
          <a:chExt cx="0" cy="0"/>
        </a:xfrm>
      </p:grpSpPr>
      <p:pic>
        <p:nvPicPr>
          <p:cNvPr id="8" name="image2.pdf" descr="TUDelft_LogoZWART.eps"/>
          <p:cNvPicPr/>
          <p:nvPr/>
        </p:nvPicPr>
        <p:blipFill>
          <a:blip r:embed="rId2">
            <a:extLst/>
          </a:blip>
          <a:stretch>
            <a:fillRect/>
          </a:stretch>
        </p:blipFill>
        <p:spPr>
          <a:xfrm>
            <a:off x="199145" y="6218335"/>
            <a:ext cx="1104296" cy="430676"/>
          </a:xfrm>
          <a:prstGeom prst="rect">
            <a:avLst/>
          </a:prstGeom>
          <a:ln w="12700">
            <a:miter lim="400000"/>
          </a:ln>
        </p:spPr>
      </p:pic>
      <p:sp>
        <p:nvSpPr>
          <p:cNvPr id="9" name="Shape 9"/>
          <p:cNvSpPr/>
          <p:nvPr/>
        </p:nvSpPr>
        <p:spPr>
          <a:xfrm>
            <a:off x="7912100" y="6400800"/>
            <a:ext cx="1041400" cy="28882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r">
              <a:defRPr sz="1400">
                <a:solidFill>
                  <a:srgbClr val="00A6D6"/>
                </a:solidFill>
                <a:latin typeface="Arial"/>
                <a:ea typeface="Arial"/>
                <a:cs typeface="Arial"/>
                <a:sym typeface="Arial"/>
              </a:defRPr>
            </a:lvl1pPr>
          </a:lstStyle>
          <a:p>
            <a:pPr lvl="0">
              <a:defRPr sz="1800">
                <a:solidFill>
                  <a:srgbClr val="000000"/>
                </a:solidFill>
              </a:defRPr>
            </a:pPr>
            <a:r>
              <a:rPr sz="1400">
                <a:solidFill>
                  <a:srgbClr val="00A6D6"/>
                </a:solidFill>
              </a:rPr>
              <a:t>‹#›</a:t>
            </a:r>
          </a:p>
        </p:txBody>
      </p:sp>
      <p:sp>
        <p:nvSpPr>
          <p:cNvPr id="10" name="Shape 10"/>
          <p:cNvSpPr/>
          <p:nvPr>
            <p:ph type="sldNum" sz="quarter" idx="2"/>
          </p:nvPr>
        </p:nvSpPr>
        <p:spPr>
          <a:xfrm>
            <a:off x="6553200" y="6172200"/>
            <a:ext cx="2133600" cy="368301"/>
          </a:xfrm>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Afbeelding met bijschrift">
    <p:spTree>
      <p:nvGrpSpPr>
        <p:cNvPr id="1" name=""/>
        <p:cNvGrpSpPr/>
        <p:nvPr/>
      </p:nvGrpSpPr>
      <p:grpSpPr>
        <a:xfrm>
          <a:off x="0" y="0"/>
          <a:ext cx="0" cy="0"/>
          <a:chOff x="0" y="0"/>
          <a:chExt cx="0" cy="0"/>
        </a:xfrm>
      </p:grpSpPr>
      <p:pic>
        <p:nvPicPr>
          <p:cNvPr id="12" name="image3.jpg" descr="GS_TUCAMP01.jpg"/>
          <p:cNvPicPr/>
          <p:nvPr/>
        </p:nvPicPr>
        <p:blipFill>
          <a:blip r:embed="rId2">
            <a:extLst/>
          </a:blip>
          <a:stretch>
            <a:fillRect/>
          </a:stretch>
        </p:blipFill>
        <p:spPr>
          <a:xfrm>
            <a:off x="-14401" y="0"/>
            <a:ext cx="9165602" cy="6946900"/>
          </a:xfrm>
          <a:prstGeom prst="rect">
            <a:avLst/>
          </a:prstGeom>
          <a:ln w="12700">
            <a:miter lim="400000"/>
          </a:ln>
        </p:spPr>
      </p:pic>
      <p:sp>
        <p:nvSpPr>
          <p:cNvPr id="13" name="Shape 13"/>
          <p:cNvSpPr/>
          <p:nvPr>
            <p:ph type="sldNum" sz="quarter" idx="2"/>
          </p:nvPr>
        </p:nvSpPr>
        <p:spPr>
          <a:xfrm>
            <a:off x="6553200" y="6172200"/>
            <a:ext cx="2133600" cy="368301"/>
          </a:xfrm>
          <a:prstGeom prst="rect">
            <a:avLst/>
          </a:prstGeom>
        </p:spPr>
        <p:txBody>
          <a:bodyPr/>
          <a:lstStyle/>
          <a:p>
            <a:pPr lvl="0"/>
            <a:fld id="{86CB4B4D-7CA3-9044-876B-883B54F8677D}" type="slidenum"/>
          </a:p>
        </p:txBody>
      </p:sp>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nvSpPr>
        <p:spPr>
          <a:xfrm>
            <a:off x="-2" y="13"/>
            <a:ext cx="1576386" cy="6857987"/>
          </a:xfrm>
          <a:prstGeom prst="rect">
            <a:avLst/>
          </a:prstGeom>
          <a:solidFill>
            <a:srgbClr val="00A6D6"/>
          </a:solidFill>
          <a:ln w="12700">
            <a:miter lim="400000"/>
          </a:ln>
        </p:spPr>
        <p:txBody>
          <a:bodyPr lIns="0" tIns="0" rIns="0" bIns="0" anchor="ctr"/>
          <a:lstStyle/>
          <a:p>
            <a:pPr lvl="0" algn="r">
              <a:defRPr sz="2100">
                <a:latin typeface="Tahoma"/>
                <a:ea typeface="Tahoma"/>
                <a:cs typeface="Tahoma"/>
                <a:sym typeface="Tahoma"/>
              </a:defRPr>
            </a:pPr>
          </a:p>
        </p:txBody>
      </p:sp>
      <p:pic>
        <p:nvPicPr>
          <p:cNvPr id="3" name="image1.pdf" descr="TU_P5#white.eps"/>
          <p:cNvPicPr/>
          <p:nvPr/>
        </p:nvPicPr>
        <p:blipFill>
          <a:blip r:embed="rId2">
            <a:extLst/>
          </a:blip>
          <a:stretch>
            <a:fillRect/>
          </a:stretch>
        </p:blipFill>
        <p:spPr>
          <a:xfrm>
            <a:off x="100262" y="6108244"/>
            <a:ext cx="1368885" cy="843233"/>
          </a:xfrm>
          <a:prstGeom prst="rect">
            <a:avLst/>
          </a:prstGeom>
          <a:ln w="12700">
            <a:miter lim="400000"/>
          </a:ln>
        </p:spPr>
      </p:pic>
      <p:sp>
        <p:nvSpPr>
          <p:cNvPr id="4" name="Shape 4"/>
          <p:cNvSpPr/>
          <p:nvPr>
            <p:ph type="sldNum" sz="quarter" idx="2"/>
          </p:nvPr>
        </p:nvSpPr>
        <p:spPr>
          <a:xfrm>
            <a:off x="6731000" y="6324600"/>
            <a:ext cx="2133600" cy="368301"/>
          </a:xfrm>
          <a:prstGeom prst="rect">
            <a:avLst/>
          </a:prstGeom>
          <a:ln w="12700">
            <a:miter lim="400000"/>
          </a:ln>
        </p:spPr>
        <p:txBody>
          <a:bodyPr lIns="45719" rIns="45719" anchor="ctr">
            <a:spAutoFit/>
          </a:bodyPr>
          <a:lstStyle>
            <a:lvl1pPr algn="r">
              <a:defRPr sz="1200">
                <a:latin typeface="Arial"/>
                <a:ea typeface="Arial"/>
                <a:cs typeface="Arial"/>
                <a:sym typeface="Arial"/>
              </a:defRPr>
            </a:lvl1pPr>
          </a:lstStyle>
          <a:p>
            <a:pPr lvl="0"/>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Lst>
  <p:transition spd="med" advClick="1"/>
  <p:txStyles>
    <p:titleStyle>
      <a:lvl1pPr>
        <a:defRPr cap="all" spc="50" sz="3000">
          <a:latin typeface="Arial Narrow"/>
          <a:ea typeface="Arial Narrow"/>
          <a:cs typeface="Arial Narrow"/>
          <a:sym typeface="Arial Narrow"/>
        </a:defRPr>
      </a:lvl1pPr>
      <a:lvl2pPr>
        <a:defRPr cap="all" spc="50" sz="3000">
          <a:latin typeface="Arial Narrow"/>
          <a:ea typeface="Arial Narrow"/>
          <a:cs typeface="Arial Narrow"/>
          <a:sym typeface="Arial Narrow"/>
        </a:defRPr>
      </a:lvl2pPr>
      <a:lvl3pPr>
        <a:defRPr cap="all" spc="50" sz="3000">
          <a:latin typeface="Arial Narrow"/>
          <a:ea typeface="Arial Narrow"/>
          <a:cs typeface="Arial Narrow"/>
          <a:sym typeface="Arial Narrow"/>
        </a:defRPr>
      </a:lvl3pPr>
      <a:lvl4pPr>
        <a:defRPr cap="all" spc="50" sz="3000">
          <a:latin typeface="Arial Narrow"/>
          <a:ea typeface="Arial Narrow"/>
          <a:cs typeface="Arial Narrow"/>
          <a:sym typeface="Arial Narrow"/>
        </a:defRPr>
      </a:lvl4pPr>
      <a:lvl5pPr>
        <a:defRPr cap="all" spc="50" sz="3000">
          <a:latin typeface="Arial Narrow"/>
          <a:ea typeface="Arial Narrow"/>
          <a:cs typeface="Arial Narrow"/>
          <a:sym typeface="Arial Narrow"/>
        </a:defRPr>
      </a:lvl5pPr>
      <a:lvl6pPr>
        <a:defRPr cap="all" spc="50" sz="3000">
          <a:latin typeface="Arial Narrow"/>
          <a:ea typeface="Arial Narrow"/>
          <a:cs typeface="Arial Narrow"/>
          <a:sym typeface="Arial Narrow"/>
        </a:defRPr>
      </a:lvl6pPr>
      <a:lvl7pPr>
        <a:defRPr cap="all" spc="50" sz="3000">
          <a:latin typeface="Arial Narrow"/>
          <a:ea typeface="Arial Narrow"/>
          <a:cs typeface="Arial Narrow"/>
          <a:sym typeface="Arial Narrow"/>
        </a:defRPr>
      </a:lvl7pPr>
      <a:lvl8pPr>
        <a:defRPr cap="all" spc="50" sz="3000">
          <a:latin typeface="Arial Narrow"/>
          <a:ea typeface="Arial Narrow"/>
          <a:cs typeface="Arial Narrow"/>
          <a:sym typeface="Arial Narrow"/>
        </a:defRPr>
      </a:lvl8pPr>
      <a:lvl9pPr>
        <a:defRPr cap="all" spc="50" sz="3000">
          <a:latin typeface="Arial Narrow"/>
          <a:ea typeface="Arial Narrow"/>
          <a:cs typeface="Arial Narrow"/>
          <a:sym typeface="Arial Narrow"/>
        </a:defRPr>
      </a:lvl9pPr>
    </p:titleStyle>
    <p:bodyStyle>
      <a:lvl1pPr marL="342900" indent="-342900">
        <a:spcBef>
          <a:spcPts val="600"/>
        </a:spcBef>
        <a:buClr>
          <a:srgbClr val="1F2123"/>
        </a:buClr>
        <a:buSzPct val="100000"/>
        <a:buFont typeface="Arial"/>
        <a:buChar char="•"/>
        <a:defRPr spc="30" sz="1700">
          <a:latin typeface="Arial Narrow"/>
          <a:ea typeface="Arial Narrow"/>
          <a:cs typeface="Arial Narrow"/>
          <a:sym typeface="Arial Narrow"/>
        </a:defRPr>
      </a:lvl1pPr>
      <a:lvl2pPr marL="742950" indent="-285750">
        <a:spcBef>
          <a:spcPts val="600"/>
        </a:spcBef>
        <a:buClr>
          <a:srgbClr val="1F2123"/>
        </a:buClr>
        <a:buSzPct val="100000"/>
        <a:buFont typeface="Arial"/>
        <a:buChar char="•"/>
        <a:defRPr spc="30" sz="1700">
          <a:latin typeface="Arial Narrow"/>
          <a:ea typeface="Arial Narrow"/>
          <a:cs typeface="Arial Narrow"/>
          <a:sym typeface="Arial Narrow"/>
        </a:defRPr>
      </a:lvl2pPr>
      <a:lvl3pPr marL="1143000" indent="-228600">
        <a:spcBef>
          <a:spcPts val="600"/>
        </a:spcBef>
        <a:buClr>
          <a:srgbClr val="1F2123"/>
        </a:buClr>
        <a:buSzPct val="100000"/>
        <a:buFont typeface="Arial"/>
        <a:buChar char="•"/>
        <a:defRPr spc="30" sz="1700">
          <a:latin typeface="Arial Narrow"/>
          <a:ea typeface="Arial Narrow"/>
          <a:cs typeface="Arial Narrow"/>
          <a:sym typeface="Arial Narrow"/>
        </a:defRPr>
      </a:lvl3pPr>
      <a:lvl4pPr marL="1600200" indent="-228600">
        <a:spcBef>
          <a:spcPts val="600"/>
        </a:spcBef>
        <a:buClr>
          <a:srgbClr val="1F2123"/>
        </a:buClr>
        <a:buSzPct val="100000"/>
        <a:buFont typeface="Arial"/>
        <a:buChar char="•"/>
        <a:defRPr spc="30" sz="1700">
          <a:latin typeface="Arial Narrow"/>
          <a:ea typeface="Arial Narrow"/>
          <a:cs typeface="Arial Narrow"/>
          <a:sym typeface="Arial Narrow"/>
        </a:defRPr>
      </a:lvl4pPr>
      <a:lvl5pPr marL="2057400" indent="-228600">
        <a:spcBef>
          <a:spcPts val="600"/>
        </a:spcBef>
        <a:buClr>
          <a:srgbClr val="1F2123"/>
        </a:buClr>
        <a:buSzPct val="100000"/>
        <a:buFont typeface="Arial"/>
        <a:buChar char="•"/>
        <a:defRPr spc="30" sz="1700">
          <a:latin typeface="Arial Narrow"/>
          <a:ea typeface="Arial Narrow"/>
          <a:cs typeface="Arial Narrow"/>
          <a:sym typeface="Arial Narrow"/>
        </a:defRPr>
      </a:lvl5pPr>
      <a:lvl6pPr marL="2514600" indent="-228600">
        <a:spcBef>
          <a:spcPts val="600"/>
        </a:spcBef>
        <a:buClr>
          <a:srgbClr val="1F2123"/>
        </a:buClr>
        <a:buSzPct val="100000"/>
        <a:buFont typeface="Arial"/>
        <a:buChar char="•"/>
        <a:defRPr spc="30" sz="1700">
          <a:latin typeface="Arial Narrow"/>
          <a:ea typeface="Arial Narrow"/>
          <a:cs typeface="Arial Narrow"/>
          <a:sym typeface="Arial Narrow"/>
        </a:defRPr>
      </a:lvl6pPr>
      <a:lvl7pPr marL="2971800" indent="-228600">
        <a:spcBef>
          <a:spcPts val="600"/>
        </a:spcBef>
        <a:buClr>
          <a:srgbClr val="1F2123"/>
        </a:buClr>
        <a:buSzPct val="100000"/>
        <a:buFont typeface="Arial"/>
        <a:buChar char="•"/>
        <a:defRPr spc="30" sz="1700">
          <a:latin typeface="Arial Narrow"/>
          <a:ea typeface="Arial Narrow"/>
          <a:cs typeface="Arial Narrow"/>
          <a:sym typeface="Arial Narrow"/>
        </a:defRPr>
      </a:lvl7pPr>
      <a:lvl8pPr marL="3429000" indent="-228600">
        <a:spcBef>
          <a:spcPts val="600"/>
        </a:spcBef>
        <a:buClr>
          <a:srgbClr val="1F2123"/>
        </a:buClr>
        <a:buSzPct val="100000"/>
        <a:buFont typeface="Arial"/>
        <a:buChar char="•"/>
        <a:defRPr spc="30" sz="1700">
          <a:latin typeface="Arial Narrow"/>
          <a:ea typeface="Arial Narrow"/>
          <a:cs typeface="Arial Narrow"/>
          <a:sym typeface="Arial Narrow"/>
        </a:defRPr>
      </a:lvl8pPr>
      <a:lvl9pPr marL="3886200" indent="-228600">
        <a:spcBef>
          <a:spcPts val="600"/>
        </a:spcBef>
        <a:buClr>
          <a:srgbClr val="1F2123"/>
        </a:buClr>
        <a:buSzPct val="100000"/>
        <a:buFont typeface="Arial"/>
        <a:buChar char="•"/>
        <a:defRPr spc="30" sz="1700">
          <a:latin typeface="Arial Narrow"/>
          <a:ea typeface="Arial Narrow"/>
          <a:cs typeface="Arial Narrow"/>
          <a:sym typeface="Arial Narrow"/>
        </a:defRPr>
      </a:lvl9pPr>
    </p:bodyStyle>
    <p:otherStyle>
      <a:lvl1pPr algn="r">
        <a:defRPr sz="1200">
          <a:solidFill>
            <a:schemeClr val="tx1"/>
          </a:solidFill>
          <a:latin typeface="+mn-lt"/>
          <a:ea typeface="+mn-ea"/>
          <a:cs typeface="+mn-cs"/>
          <a:sym typeface="Arial"/>
        </a:defRPr>
      </a:lvl1pPr>
      <a:lvl2pPr indent="457200" algn="r">
        <a:defRPr sz="1200">
          <a:solidFill>
            <a:schemeClr val="tx1"/>
          </a:solidFill>
          <a:latin typeface="+mn-lt"/>
          <a:ea typeface="+mn-ea"/>
          <a:cs typeface="+mn-cs"/>
          <a:sym typeface="Arial"/>
        </a:defRPr>
      </a:lvl2pPr>
      <a:lvl3pPr indent="914400" algn="r">
        <a:defRPr sz="1200">
          <a:solidFill>
            <a:schemeClr val="tx1"/>
          </a:solidFill>
          <a:latin typeface="+mn-lt"/>
          <a:ea typeface="+mn-ea"/>
          <a:cs typeface="+mn-cs"/>
          <a:sym typeface="Arial"/>
        </a:defRPr>
      </a:lvl3pPr>
      <a:lvl4pPr indent="1371600" algn="r">
        <a:defRPr sz="1200">
          <a:solidFill>
            <a:schemeClr val="tx1"/>
          </a:solidFill>
          <a:latin typeface="+mn-lt"/>
          <a:ea typeface="+mn-ea"/>
          <a:cs typeface="+mn-cs"/>
          <a:sym typeface="Arial"/>
        </a:defRPr>
      </a:lvl4pPr>
      <a:lvl5pPr indent="1828800" algn="r">
        <a:defRPr sz="1200">
          <a:solidFill>
            <a:schemeClr val="tx1"/>
          </a:solidFill>
          <a:latin typeface="+mn-lt"/>
          <a:ea typeface="+mn-ea"/>
          <a:cs typeface="+mn-cs"/>
          <a:sym typeface="Arial"/>
        </a:defRPr>
      </a:lvl5pPr>
      <a:lvl6pPr indent="2286000" algn="r">
        <a:defRPr sz="1200">
          <a:solidFill>
            <a:schemeClr val="tx1"/>
          </a:solidFill>
          <a:latin typeface="+mn-lt"/>
          <a:ea typeface="+mn-ea"/>
          <a:cs typeface="+mn-cs"/>
          <a:sym typeface="Arial"/>
        </a:defRPr>
      </a:lvl6pPr>
      <a:lvl7pPr indent="2743200" algn="r">
        <a:defRPr sz="1200">
          <a:solidFill>
            <a:schemeClr val="tx1"/>
          </a:solidFill>
          <a:latin typeface="+mn-lt"/>
          <a:ea typeface="+mn-ea"/>
          <a:cs typeface="+mn-cs"/>
          <a:sym typeface="Arial"/>
        </a:defRPr>
      </a:lvl7pPr>
      <a:lvl8pPr indent="3200400" algn="r">
        <a:defRPr sz="1200">
          <a:solidFill>
            <a:schemeClr val="tx1"/>
          </a:solidFill>
          <a:latin typeface="+mn-lt"/>
          <a:ea typeface="+mn-ea"/>
          <a:cs typeface="+mn-cs"/>
          <a:sym typeface="Arial"/>
        </a:defRPr>
      </a:lvl8pPr>
      <a:lvl9pPr indent="3657600" algn="r">
        <a:defRPr sz="1200">
          <a:solidFill>
            <a:schemeClr val="tx1"/>
          </a:solidFill>
          <a:latin typeface="+mn-lt"/>
          <a:ea typeface="+mn-ea"/>
          <a:cs typeface="+mn-cs"/>
          <a:sym typeface="Arial"/>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newstrackerpaper.github.io" TargetMode="Externa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9.pn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8.pn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8.png"/><Relationship Id="rId4" Type="http://schemas.openxmlformats.org/officeDocument/2006/relationships/image" Target="../media/image19.pn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0.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21.png"/></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21.png"/></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22.png"/><Relationship Id="rId4" Type="http://schemas.openxmlformats.org/officeDocument/2006/relationships/image" Target="../media/image23.png"/></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24.png"/><Relationship Id="rId4" Type="http://schemas.openxmlformats.org/officeDocument/2006/relationships/image" Target="../media/image23.png"/></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22.png"/><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image" Target="../media/image26.png"/><Relationship Id="rId7" Type="http://schemas.openxmlformats.org/officeDocument/2006/relationships/image" Target="../media/image23.png"/></Relationships>

</file>

<file path=ppt/slides/_rels/slide3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newstrackerpaper.github.io" TargetMode="Externa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 Id="rId8" Type="http://schemas.openxmlformats.org/officeDocument/2006/relationships/image" Target="../media/image8.png"/><Relationship Id="rId9" Type="http://schemas.openxmlformats.org/officeDocument/2006/relationships/image" Target="../media/image9.png"/><Relationship Id="rId10" Type="http://schemas.openxmlformats.org/officeDocument/2006/relationships/image" Target="../media/image10.png"/><Relationship Id="rId11" Type="http://schemas.openxmlformats.org/officeDocument/2006/relationships/image" Target="../media/image11.png"/><Relationship Id="rId12" Type="http://schemas.openxmlformats.org/officeDocument/2006/relationships/image" Target="../media/image12.png"/><Relationship Id="rId13" Type="http://schemas.openxmlformats.org/officeDocument/2006/relationships/image" Target="../media/image13.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4.png"/><Relationship Id="rId4" Type="http://schemas.openxmlformats.org/officeDocument/2006/relationships/image" Target="../media/image15.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 name="Shape 17"/>
          <p:cNvSpPr/>
          <p:nvPr/>
        </p:nvSpPr>
        <p:spPr>
          <a:xfrm>
            <a:off x="1998116" y="1864016"/>
            <a:ext cx="7143358" cy="132136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lvl="0" defTabSz="457200">
              <a:lnSpc>
                <a:spcPct val="117999"/>
              </a:lnSpc>
            </a:pPr>
            <a:r>
              <a:rPr sz="3800">
                <a:latin typeface="+mn-lt"/>
                <a:ea typeface="+mn-ea"/>
                <a:cs typeface="+mn-cs"/>
                <a:sym typeface="Helvetica Neue"/>
              </a:rPr>
              <a:t>Online News Tracking </a:t>
            </a:r>
            <a:endParaRPr sz="3800">
              <a:latin typeface="+mn-lt"/>
              <a:ea typeface="+mn-ea"/>
              <a:cs typeface="+mn-cs"/>
              <a:sym typeface="Helvetica Neue"/>
            </a:endParaRPr>
          </a:p>
          <a:p>
            <a:pPr lvl="0" defTabSz="457200">
              <a:lnSpc>
                <a:spcPct val="117999"/>
              </a:lnSpc>
            </a:pPr>
            <a:r>
              <a:rPr sz="3800">
                <a:latin typeface="+mn-lt"/>
                <a:ea typeface="+mn-ea"/>
                <a:cs typeface="+mn-cs"/>
                <a:sym typeface="Helvetica Neue"/>
              </a:rPr>
              <a:t>for Ad-Hoc Information Needs </a:t>
            </a:r>
          </a:p>
        </p:txBody>
      </p:sp>
      <p:sp>
        <p:nvSpPr>
          <p:cNvPr id="18" name="Shape 18"/>
          <p:cNvSpPr/>
          <p:nvPr/>
        </p:nvSpPr>
        <p:spPr>
          <a:xfrm>
            <a:off x="1987414" y="3364229"/>
            <a:ext cx="6636599" cy="38751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100">
                <a:latin typeface="Arial"/>
                <a:ea typeface="Arial"/>
                <a:cs typeface="Arial"/>
                <a:sym typeface="Arial"/>
              </a:defRPr>
            </a:lvl1pPr>
          </a:lstStyle>
          <a:p>
            <a:pPr lvl="0">
              <a:defRPr sz="1800"/>
            </a:pPr>
            <a:r>
              <a:rPr sz="2100"/>
              <a:t>Jeroen Vuurens, Arjen de Vries, Roi Blanco, Peter Mika</a:t>
            </a:r>
          </a:p>
        </p:txBody>
      </p:sp>
      <p:sp>
        <p:nvSpPr>
          <p:cNvPr id="19" name="Shape 19"/>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sz="1800"/>
            </a:pPr>
            <a:fld id="{86CB4B4D-7CA3-9044-876B-883B54F8677D}" type="slidenum">
              <a:rPr sz="1200"/>
            </a:fld>
          </a:p>
        </p:txBody>
      </p:sp>
      <p:sp>
        <p:nvSpPr>
          <p:cNvPr id="20" name="Shape 20"/>
          <p:cNvSpPr/>
          <p:nvPr/>
        </p:nvSpPr>
        <p:spPr>
          <a:xfrm>
            <a:off x="1933828" y="6109043"/>
            <a:ext cx="6565266" cy="41250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lvl="0"/>
            <a:r>
              <a:rPr sz="2200" u="sng">
                <a:solidFill>
                  <a:srgbClr val="646464"/>
                </a:solidFill>
                <a:uFill>
                  <a:solidFill>
                    <a:srgbClr val="646464"/>
                  </a:solidFill>
                </a:uFill>
                <a:latin typeface="Arial"/>
                <a:ea typeface="Arial"/>
                <a:cs typeface="Arial"/>
                <a:sym typeface="Arial"/>
                <a:hlinkClick r:id="rId3" invalidUrl="" action="" tgtFrame="" tooltip="" history="1" highlightClick="0" endSnd="0"/>
              </a:rPr>
              <a:t>http://newstrackerpaper.github.io</a:t>
            </a:r>
            <a:r>
              <a:rPr sz="2200">
                <a:latin typeface="Arial"/>
                <a:ea typeface="Arial"/>
                <a:cs typeface="Arial"/>
                <a:sym typeface="Arial"/>
              </a:rPr>
              <a:t> for slides and code</a:t>
            </a:r>
          </a:p>
        </p:txBody>
      </p:sp>
    </p:spTree>
  </p:cSld>
  <p:clrMapOvr>
    <a:masterClrMapping/>
  </p:clrMapOvr>
  <p:transitio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3" name="Shape 93"/>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3NN Clustering</a:t>
            </a:r>
          </a:p>
        </p:txBody>
      </p:sp>
      <p:pic>
        <p:nvPicPr>
          <p:cNvPr id="94" name="pasted-image.pdf"/>
          <p:cNvPicPr/>
          <p:nvPr/>
        </p:nvPicPr>
        <p:blipFill>
          <a:blip r:embed="rId3">
            <a:extLst/>
          </a:blip>
          <a:stretch>
            <a:fillRect/>
          </a:stretch>
        </p:blipFill>
        <p:spPr>
          <a:xfrm>
            <a:off x="2794000" y="2794000"/>
            <a:ext cx="3556000" cy="2912287"/>
          </a:xfrm>
          <a:prstGeom prst="rect">
            <a:avLst/>
          </a:prstGeom>
          <a:ln w="12700">
            <a:miter lim="400000"/>
          </a:ln>
        </p:spPr>
      </p:pic>
      <p:sp>
        <p:nvSpPr>
          <p:cNvPr id="95" name="Shape 95"/>
          <p:cNvSpPr/>
          <p:nvPr/>
        </p:nvSpPr>
        <p:spPr>
          <a:xfrm>
            <a:off x="2611306" y="5763675"/>
            <a:ext cx="3114022" cy="49849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nSpc>
                <a:spcPct val="150000"/>
              </a:lnSpc>
              <a:defRPr sz="2900">
                <a:latin typeface="Arial"/>
                <a:ea typeface="Arial"/>
                <a:cs typeface="Arial"/>
                <a:sym typeface="Arial"/>
              </a:defRPr>
            </a:lvl1pPr>
          </a:lstStyle>
          <a:p>
            <a:pPr lvl="0">
              <a:defRPr sz="1800"/>
            </a:pPr>
            <a:r>
              <a:rPr sz="2900"/>
              <a:t>2-degenerate core</a:t>
            </a:r>
          </a:p>
        </p:txBody>
      </p:sp>
      <p:sp>
        <p:nvSpPr>
          <p:cNvPr id="96" name="Shape 96"/>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
        <p:nvSpPr>
          <p:cNvPr id="97" name="Shape 97"/>
          <p:cNvSpPr/>
          <p:nvPr/>
        </p:nvSpPr>
        <p:spPr>
          <a:xfrm>
            <a:off x="2013809" y="925952"/>
            <a:ext cx="6310903" cy="174374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lvl="0">
              <a:lnSpc>
                <a:spcPct val="150000"/>
              </a:lnSpc>
            </a:pPr>
            <a:r>
              <a:rPr sz="2900">
                <a:latin typeface="Arial"/>
                <a:ea typeface="Arial"/>
                <a:cs typeface="Arial"/>
                <a:sym typeface="Arial"/>
              </a:rPr>
              <a:t>Key features salient sentences:</a:t>
            </a:r>
            <a:endParaRPr sz="2900">
              <a:latin typeface="Arial"/>
              <a:ea typeface="Arial"/>
              <a:cs typeface="Arial"/>
              <a:sym typeface="Arial"/>
            </a:endParaRPr>
          </a:p>
          <a:p>
            <a:pPr lvl="0" marL="290763" indent="-290763">
              <a:lnSpc>
                <a:spcPct val="150000"/>
              </a:lnSpc>
              <a:buSzPct val="100000"/>
              <a:buChar char="•"/>
            </a:pPr>
            <a:r>
              <a:rPr sz="2900">
                <a:latin typeface="Arial"/>
                <a:ea typeface="Arial"/>
                <a:cs typeface="Arial"/>
                <a:sym typeface="Arial"/>
              </a:rPr>
              <a:t>reported by multiple news providers</a:t>
            </a:r>
            <a:endParaRPr sz="2900">
              <a:latin typeface="Arial"/>
              <a:ea typeface="Arial"/>
              <a:cs typeface="Arial"/>
              <a:sym typeface="Arial"/>
            </a:endParaRPr>
          </a:p>
          <a:p>
            <a:pPr lvl="0" marL="290763" indent="-290763">
              <a:lnSpc>
                <a:spcPct val="150000"/>
              </a:lnSpc>
              <a:buSzPct val="100000"/>
              <a:buChar char="•"/>
            </a:pPr>
            <a:r>
              <a:rPr sz="2900">
                <a:latin typeface="Arial"/>
                <a:ea typeface="Arial"/>
                <a:cs typeface="Arial"/>
                <a:sym typeface="Arial"/>
              </a:rPr>
              <a:t>within a short timeframe</a:t>
            </a:r>
          </a:p>
        </p:txBody>
      </p:sp>
    </p:spTree>
  </p:cSld>
  <p:clrMapOvr>
    <a:masterClrMapping/>
  </p:clrMapOvr>
  <p:transitio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1" name="Shape 101"/>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3NN Clustering</a:t>
            </a:r>
          </a:p>
        </p:txBody>
      </p:sp>
      <p:pic>
        <p:nvPicPr>
          <p:cNvPr id="102" name="pasted-image.pdf"/>
          <p:cNvPicPr/>
          <p:nvPr/>
        </p:nvPicPr>
        <p:blipFill>
          <a:blip r:embed="rId3">
            <a:extLst/>
          </a:blip>
          <a:stretch>
            <a:fillRect/>
          </a:stretch>
        </p:blipFill>
        <p:spPr>
          <a:xfrm>
            <a:off x="-1143000" y="1143000"/>
            <a:ext cx="11430000" cy="4474883"/>
          </a:xfrm>
          <a:prstGeom prst="rect">
            <a:avLst/>
          </a:prstGeom>
          <a:ln w="12700">
            <a:miter lim="400000"/>
          </a:ln>
        </p:spPr>
      </p:pic>
      <p:sp>
        <p:nvSpPr>
          <p:cNvPr id="103" name="Shape 103"/>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Tree>
  </p:cSld>
  <p:clrMapOvr>
    <a:masterClrMapping/>
  </p:clrMapOvr>
  <p:transitio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7" name="Shape 107"/>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3NN Clustering</a:t>
            </a:r>
          </a:p>
        </p:txBody>
      </p:sp>
      <p:pic>
        <p:nvPicPr>
          <p:cNvPr id="108" name="pasted-image.pdf"/>
          <p:cNvPicPr/>
          <p:nvPr/>
        </p:nvPicPr>
        <p:blipFill>
          <a:blip r:embed="rId3">
            <a:extLst/>
          </a:blip>
          <a:stretch>
            <a:fillRect/>
          </a:stretch>
        </p:blipFill>
        <p:spPr>
          <a:xfrm>
            <a:off x="-1143000" y="1143000"/>
            <a:ext cx="11430000" cy="4474883"/>
          </a:xfrm>
          <a:prstGeom prst="rect">
            <a:avLst/>
          </a:prstGeom>
          <a:ln w="12700">
            <a:miter lim="400000"/>
          </a:ln>
        </p:spPr>
      </p:pic>
      <p:sp>
        <p:nvSpPr>
          <p:cNvPr id="109" name="Shape 109"/>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Tree>
  </p:cSld>
  <p:clrMapOvr>
    <a:masterClrMapping/>
  </p:clrMapOvr>
  <p:transitio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3" name="Shape 113"/>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3NN Clustering</a:t>
            </a:r>
          </a:p>
        </p:txBody>
      </p:sp>
      <p:pic>
        <p:nvPicPr>
          <p:cNvPr id="114" name="pasted-image.pdf"/>
          <p:cNvPicPr/>
          <p:nvPr/>
        </p:nvPicPr>
        <p:blipFill>
          <a:blip r:embed="rId3">
            <a:extLst/>
          </a:blip>
          <a:stretch>
            <a:fillRect/>
          </a:stretch>
        </p:blipFill>
        <p:spPr>
          <a:xfrm>
            <a:off x="-1143000" y="1143000"/>
            <a:ext cx="11430000" cy="4474883"/>
          </a:xfrm>
          <a:prstGeom prst="rect">
            <a:avLst/>
          </a:prstGeom>
          <a:ln w="12700">
            <a:miter lim="400000"/>
          </a:ln>
        </p:spPr>
      </p:pic>
      <p:sp>
        <p:nvSpPr>
          <p:cNvPr id="115" name="Shape 115"/>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
        <p:nvSpPr>
          <p:cNvPr id="116" name="Shape 116"/>
          <p:cNvSpPr/>
          <p:nvPr/>
        </p:nvSpPr>
        <p:spPr>
          <a:xfrm>
            <a:off x="1650362" y="5803130"/>
            <a:ext cx="6660936" cy="942577"/>
          </a:xfrm>
          <a:prstGeom prst="rect">
            <a:avLst/>
          </a:prstGeom>
          <a:ln w="12700">
            <a:miter lim="400000"/>
          </a:ln>
          <a:effectLst>
            <a:outerShdw sx="100000" sy="100000" kx="0" ky="0" algn="b" rotWithShape="0" blurRad="50800" dist="42924" dir="5400000">
              <a:srgbClr val="000000">
                <a:alpha val="40000"/>
              </a:srgbClr>
            </a:outerShdw>
          </a:effectLst>
          <a:extLst>
            <a:ext uri="{C572A759-6A51-4108-AA02-DFA0A04FC94B}">
              <ma14:wrappingTextBoxFlag xmlns:ma14="http://schemas.microsoft.com/office/mac/drawingml/2011/main" val="1"/>
            </a:ext>
          </a:extLst>
        </p:spPr>
        <p:txBody>
          <a:bodyPr lIns="0" tIns="0" rIns="0" bIns="0">
            <a:spAutoFit/>
          </a:bodyPr>
          <a:lstStyle>
            <a:lvl1pPr>
              <a:defRPr sz="3000">
                <a:latin typeface="Arial"/>
                <a:ea typeface="Arial"/>
                <a:cs typeface="Arial"/>
                <a:sym typeface="Arial"/>
              </a:defRPr>
            </a:lvl1pPr>
          </a:lstStyle>
          <a:p>
            <a:pPr lvl="0">
              <a:defRPr sz="1800"/>
            </a:pPr>
            <a:r>
              <a:rPr sz="3000"/>
              <a:t>wait until sufficient evidence has arrived to form a 2-degenerate core.</a:t>
            </a:r>
          </a:p>
        </p:txBody>
      </p:sp>
    </p:spTree>
  </p:cSld>
  <p:clrMapOvr>
    <a:masterClrMapping/>
  </p:clrMapOvr>
  <p:transitio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0" name="Shape 120"/>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3NN Clustering</a:t>
            </a:r>
          </a:p>
        </p:txBody>
      </p:sp>
      <p:sp>
        <p:nvSpPr>
          <p:cNvPr id="121" name="Shape 121"/>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pic>
        <p:nvPicPr>
          <p:cNvPr id="122" name="pasted-image.pdf"/>
          <p:cNvPicPr/>
          <p:nvPr/>
        </p:nvPicPr>
        <p:blipFill>
          <a:blip r:embed="rId3">
            <a:extLst/>
          </a:blip>
          <a:stretch>
            <a:fillRect/>
          </a:stretch>
        </p:blipFill>
        <p:spPr>
          <a:xfrm>
            <a:off x="-1143000" y="1143000"/>
            <a:ext cx="11430000" cy="4474883"/>
          </a:xfrm>
          <a:prstGeom prst="rect">
            <a:avLst/>
          </a:prstGeom>
          <a:ln w="12700">
            <a:miter lim="400000"/>
          </a:ln>
        </p:spPr>
      </p:pic>
      <p:sp>
        <p:nvSpPr>
          <p:cNvPr id="123" name="Shape 123"/>
          <p:cNvSpPr/>
          <p:nvPr/>
        </p:nvSpPr>
        <p:spPr>
          <a:xfrm>
            <a:off x="1650362" y="5803130"/>
            <a:ext cx="6660936" cy="942577"/>
          </a:xfrm>
          <a:prstGeom prst="rect">
            <a:avLst/>
          </a:prstGeom>
          <a:ln w="12700">
            <a:miter lim="400000"/>
          </a:ln>
          <a:effectLst>
            <a:outerShdw sx="100000" sy="100000" kx="0" ky="0" algn="b" rotWithShape="0" blurRad="50800" dist="42924" dir="5400000">
              <a:srgbClr val="000000">
                <a:alpha val="40000"/>
              </a:srgbClr>
            </a:outerShdw>
          </a:effectLst>
          <a:extLst>
            <a:ext uri="{C572A759-6A51-4108-AA02-DFA0A04FC94B}">
              <ma14:wrappingTextBoxFlag xmlns:ma14="http://schemas.microsoft.com/office/mac/drawingml/2011/main" val="1"/>
            </a:ext>
          </a:extLst>
        </p:spPr>
        <p:txBody>
          <a:bodyPr lIns="0" tIns="0" rIns="0" bIns="0">
            <a:spAutoFit/>
          </a:bodyPr>
          <a:lstStyle/>
          <a:p>
            <a:pPr lvl="0"/>
            <a:r>
              <a:rPr sz="3000">
                <a:latin typeface="Arial"/>
                <a:ea typeface="Arial"/>
                <a:cs typeface="Arial"/>
                <a:sym typeface="Arial"/>
              </a:rPr>
              <a:t>mostly cores size 3</a:t>
            </a:r>
            <a:endParaRPr sz="3000">
              <a:latin typeface="Arial"/>
              <a:ea typeface="Arial"/>
              <a:cs typeface="Arial"/>
              <a:sym typeface="Arial"/>
            </a:endParaRPr>
          </a:p>
          <a:p>
            <a:pPr lvl="0"/>
            <a:r>
              <a:rPr sz="3000">
                <a:latin typeface="Arial"/>
                <a:ea typeface="Arial"/>
                <a:cs typeface="Arial"/>
                <a:sym typeface="Arial"/>
              </a:rPr>
              <a:t>estimation importance clusters</a:t>
            </a:r>
          </a:p>
        </p:txBody>
      </p:sp>
    </p:spTree>
  </p:cSld>
  <p:clrMapOvr>
    <a:masterClrMapping/>
  </p:clrMapOvr>
  <p:transition spd="med" advClick="1"/>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7" name="Shape 127"/>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3NN Clustering</a:t>
            </a:r>
          </a:p>
        </p:txBody>
      </p:sp>
      <p:sp>
        <p:nvSpPr>
          <p:cNvPr id="128" name="Shape 128"/>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pic>
        <p:nvPicPr>
          <p:cNvPr id="129" name="pasted-image.pdf"/>
          <p:cNvPicPr/>
          <p:nvPr/>
        </p:nvPicPr>
        <p:blipFill>
          <a:blip r:embed="rId3">
            <a:extLst/>
          </a:blip>
          <a:stretch>
            <a:fillRect/>
          </a:stretch>
        </p:blipFill>
        <p:spPr>
          <a:xfrm>
            <a:off x="-1143000" y="1143000"/>
            <a:ext cx="11430000" cy="4474883"/>
          </a:xfrm>
          <a:prstGeom prst="rect">
            <a:avLst/>
          </a:prstGeom>
          <a:ln w="12700">
            <a:miter lim="400000"/>
          </a:ln>
        </p:spPr>
      </p:pic>
      <p:pic>
        <p:nvPicPr>
          <p:cNvPr id="130" name="pasted-image.pdf"/>
          <p:cNvPicPr/>
          <p:nvPr/>
        </p:nvPicPr>
        <p:blipFill>
          <a:blip r:embed="rId4">
            <a:extLst/>
          </a:blip>
          <a:srcRect l="0" t="42296" r="0" b="30464"/>
          <a:stretch>
            <a:fillRect/>
          </a:stretch>
        </p:blipFill>
        <p:spPr>
          <a:xfrm>
            <a:off x="-1143000" y="3035700"/>
            <a:ext cx="11430000" cy="1218941"/>
          </a:xfrm>
          <a:prstGeom prst="rect">
            <a:avLst/>
          </a:prstGeom>
          <a:ln w="12700">
            <a:miter lim="400000"/>
          </a:ln>
        </p:spPr>
      </p:pic>
      <p:sp>
        <p:nvSpPr>
          <p:cNvPr id="131" name="Shape 131"/>
          <p:cNvSpPr/>
          <p:nvPr/>
        </p:nvSpPr>
        <p:spPr>
          <a:xfrm>
            <a:off x="1936356" y="2794000"/>
            <a:ext cx="5271288" cy="1643552"/>
          </a:xfrm>
          <a:custGeom>
            <a:avLst/>
            <a:gdLst/>
            <a:ahLst/>
            <a:cxnLst>
              <a:cxn ang="0">
                <a:pos x="wd2" y="hd2"/>
              </a:cxn>
              <a:cxn ang="5400000">
                <a:pos x="wd2" y="hd2"/>
              </a:cxn>
              <a:cxn ang="10800000">
                <a:pos x="wd2" y="hd2"/>
              </a:cxn>
              <a:cxn ang="16200000">
                <a:pos x="wd2" y="hd2"/>
              </a:cxn>
            </a:cxnLst>
            <a:rect l="0" t="0" r="r" b="b"/>
            <a:pathLst>
              <a:path w="19679" h="19679" fill="norm" stroke="1"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ln w="76200">
            <a:solidFill>
              <a:srgbClr val="7E97AD"/>
            </a:solidFill>
          </a:ln>
        </p:spPr>
        <p:txBody>
          <a:bodyPr lIns="0" tIns="0" rIns="0" bIns="0" anchor="ctr"/>
          <a:lstStyle/>
          <a:p>
            <a:pPr lvl="0"/>
          </a:p>
        </p:txBody>
      </p:sp>
      <p:sp>
        <p:nvSpPr>
          <p:cNvPr id="132" name="Shape 132"/>
          <p:cNvSpPr/>
          <p:nvPr/>
        </p:nvSpPr>
        <p:spPr>
          <a:xfrm>
            <a:off x="1637662" y="5859328"/>
            <a:ext cx="6876466" cy="868038"/>
          </a:xfrm>
          <a:prstGeom prst="rect">
            <a:avLst/>
          </a:prstGeom>
          <a:ln w="12700">
            <a:miter lim="400000"/>
          </a:ln>
          <a:effectLst>
            <a:outerShdw sx="100000" sy="100000" kx="0" ky="0" algn="b" rotWithShape="0" blurRad="50800" dist="42924" dir="5400000">
              <a:srgbClr val="000000">
                <a:alpha val="40000"/>
              </a:srgbClr>
            </a:outerShdw>
          </a:effectLst>
          <a:extLst>
            <a:ext uri="{C572A759-6A51-4108-AA02-DFA0A04FC94B}">
              <ma14:wrappingTextBoxFlag xmlns:ma14="http://schemas.microsoft.com/office/mac/drawingml/2011/main" val="1"/>
            </a:ext>
          </a:extLst>
        </p:spPr>
        <p:txBody>
          <a:bodyPr wrap="none" lIns="0" tIns="0" rIns="0" bIns="0">
            <a:spAutoFit/>
          </a:bodyPr>
          <a:lstStyle/>
          <a:p>
            <a:pPr lvl="0"/>
            <a:r>
              <a:rPr sz="2600">
                <a:latin typeface="Arial"/>
                <a:ea typeface="Arial"/>
                <a:cs typeface="Arial"/>
                <a:sym typeface="Arial"/>
              </a:rPr>
              <a:t>Assigned to cluster majority nearest neigbors:</a:t>
            </a:r>
            <a:endParaRPr sz="2600">
              <a:latin typeface="Arial"/>
              <a:ea typeface="Arial"/>
              <a:cs typeface="Arial"/>
              <a:sym typeface="Arial"/>
            </a:endParaRPr>
          </a:p>
          <a:p>
            <a:pPr lvl="0"/>
            <a:r>
              <a:rPr sz="2600">
                <a:latin typeface="Arial"/>
                <a:ea typeface="Arial"/>
                <a:cs typeface="Arial"/>
                <a:sym typeface="Arial"/>
              </a:rPr>
              <a:t>incoherent for large clusters</a:t>
            </a:r>
          </a:p>
        </p:txBody>
      </p:sp>
    </p:spTree>
  </p:cSld>
  <p:clrMapOvr>
    <a:masterClrMapping/>
  </p:clrMapOvr>
  <p:transition spd="med" advClick="1"/>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6" name="Shape 136"/>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3NN Clustering</a:t>
            </a:r>
          </a:p>
        </p:txBody>
      </p:sp>
      <p:pic>
        <p:nvPicPr>
          <p:cNvPr id="137" name="pasted-image.pdf"/>
          <p:cNvPicPr/>
          <p:nvPr/>
        </p:nvPicPr>
        <p:blipFill>
          <a:blip r:embed="rId3">
            <a:extLst/>
          </a:blip>
          <a:stretch>
            <a:fillRect/>
          </a:stretch>
        </p:blipFill>
        <p:spPr>
          <a:xfrm>
            <a:off x="-1143000" y="1143000"/>
            <a:ext cx="11430000" cy="4474883"/>
          </a:xfrm>
          <a:prstGeom prst="rect">
            <a:avLst/>
          </a:prstGeom>
          <a:ln w="12700">
            <a:miter lim="400000"/>
          </a:ln>
        </p:spPr>
      </p:pic>
      <p:sp>
        <p:nvSpPr>
          <p:cNvPr id="138" name="Shape 138"/>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
        <p:nvSpPr>
          <p:cNvPr id="139" name="Shape 139"/>
          <p:cNvSpPr/>
          <p:nvPr/>
        </p:nvSpPr>
        <p:spPr>
          <a:xfrm>
            <a:off x="1637662" y="5859328"/>
            <a:ext cx="5353483" cy="868038"/>
          </a:xfrm>
          <a:prstGeom prst="rect">
            <a:avLst/>
          </a:prstGeom>
          <a:ln w="12700">
            <a:miter lim="400000"/>
          </a:ln>
          <a:effectLst>
            <a:outerShdw sx="100000" sy="100000" kx="0" ky="0" algn="b" rotWithShape="0" blurRad="50800" dist="42924" dir="5400000">
              <a:srgbClr val="000000">
                <a:alpha val="40000"/>
              </a:srgbClr>
            </a:outerShdw>
          </a:effectLst>
          <a:extLst>
            <a:ext uri="{C572A759-6A51-4108-AA02-DFA0A04FC94B}">
              <ma14:wrappingTextBoxFlag xmlns:ma14="http://schemas.microsoft.com/office/mac/drawingml/2011/main" val="1"/>
            </a:ext>
          </a:extLst>
        </p:spPr>
        <p:txBody>
          <a:bodyPr wrap="none" lIns="0" tIns="0" rIns="0" bIns="0">
            <a:spAutoFit/>
          </a:bodyPr>
          <a:lstStyle/>
          <a:p>
            <a:pPr lvl="0"/>
            <a:r>
              <a:rPr sz="2600">
                <a:latin typeface="Arial"/>
                <a:ea typeface="Arial"/>
                <a:cs typeface="Arial"/>
                <a:sym typeface="Arial"/>
              </a:rPr>
              <a:t>Nodes reachable from core:</a:t>
            </a:r>
            <a:endParaRPr sz="2600">
              <a:latin typeface="Arial"/>
              <a:ea typeface="Arial"/>
              <a:cs typeface="Arial"/>
              <a:sym typeface="Arial"/>
            </a:endParaRPr>
          </a:p>
          <a:p>
            <a:pPr lvl="0"/>
            <a:r>
              <a:rPr sz="2600">
                <a:latin typeface="Arial"/>
                <a:ea typeface="Arial"/>
                <a:cs typeface="Arial"/>
                <a:sym typeface="Arial"/>
              </a:rPr>
              <a:t>likely to share additional information</a:t>
            </a:r>
          </a:p>
        </p:txBody>
      </p:sp>
    </p:spTree>
  </p:cSld>
  <p:clrMapOvr>
    <a:masterClrMapping/>
  </p:clrMapOvr>
  <p:transition spd="med" advClick="1"/>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3" name="Shape 143"/>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Tracking news topics</a:t>
            </a:r>
          </a:p>
        </p:txBody>
      </p:sp>
      <p:sp>
        <p:nvSpPr>
          <p:cNvPr id="144" name="Shape 144"/>
          <p:cNvSpPr/>
          <p:nvPr/>
        </p:nvSpPr>
        <p:spPr>
          <a:xfrm>
            <a:off x="2190866" y="1814534"/>
            <a:ext cx="5936545" cy="215079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marL="387684" indent="-387684">
              <a:lnSpc>
                <a:spcPct val="200000"/>
              </a:lnSpc>
              <a:buSzPct val="100000"/>
              <a:buAutoNum type="arabicPeriod" startAt="1"/>
            </a:pPr>
            <a:r>
              <a:rPr sz="2900">
                <a:latin typeface="Arial"/>
                <a:ea typeface="Arial"/>
                <a:cs typeface="Arial"/>
                <a:sym typeface="Arial"/>
              </a:rPr>
              <a:t>Cluster news articles</a:t>
            </a:r>
            <a:endParaRPr sz="2900">
              <a:latin typeface="Arial"/>
              <a:ea typeface="Arial"/>
              <a:cs typeface="Arial"/>
              <a:sym typeface="Arial"/>
            </a:endParaRPr>
          </a:p>
          <a:p>
            <a:pPr lvl="0" marL="387684" indent="-387684">
              <a:lnSpc>
                <a:spcPct val="200000"/>
              </a:lnSpc>
              <a:buSzPct val="100000"/>
              <a:buAutoNum type="arabicPeriod" startAt="1"/>
            </a:pPr>
            <a:r>
              <a:rPr sz="2900">
                <a:latin typeface="Arial"/>
                <a:ea typeface="Arial"/>
                <a:cs typeface="Arial"/>
                <a:sym typeface="Arial"/>
              </a:rPr>
              <a:t>Cluster sentences</a:t>
            </a:r>
            <a:endParaRPr sz="2900">
              <a:latin typeface="Arial"/>
              <a:ea typeface="Arial"/>
              <a:cs typeface="Arial"/>
              <a:sym typeface="Arial"/>
            </a:endParaRPr>
          </a:p>
          <a:p>
            <a:pPr lvl="0" marL="387684" indent="-387684">
              <a:lnSpc>
                <a:spcPct val="200000"/>
              </a:lnSpc>
              <a:buSzPct val="100000"/>
              <a:buAutoNum type="arabicPeriod" startAt="1"/>
            </a:pPr>
            <a:r>
              <a:rPr sz="2900">
                <a:latin typeface="Arial"/>
                <a:ea typeface="Arial"/>
                <a:cs typeface="Arial"/>
                <a:sym typeface="Arial"/>
              </a:rPr>
              <a:t>Qualify sentences as output</a:t>
            </a:r>
          </a:p>
        </p:txBody>
      </p:sp>
      <p:sp>
        <p:nvSpPr>
          <p:cNvPr id="145" name="Shape 145"/>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Tree>
  </p:cSld>
  <p:clrMapOvr>
    <a:masterClrMapping/>
  </p:clrMapOvr>
  <p:transition spd="med" advClick="1"/>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9" name="Shape 149"/>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Tracking news topics</a:t>
            </a:r>
          </a:p>
        </p:txBody>
      </p:sp>
      <p:sp>
        <p:nvSpPr>
          <p:cNvPr id="150" name="Shape 150"/>
          <p:cNvSpPr/>
          <p:nvPr/>
        </p:nvSpPr>
        <p:spPr>
          <a:xfrm>
            <a:off x="2038466" y="1395434"/>
            <a:ext cx="6585172" cy="299044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marL="387684" indent="-387684">
              <a:lnSpc>
                <a:spcPct val="150000"/>
              </a:lnSpc>
              <a:buSzPct val="100000"/>
              <a:buAutoNum type="arabicPeriod" startAt="1"/>
            </a:pPr>
            <a:r>
              <a:rPr b="1" sz="2900">
                <a:latin typeface="Arial"/>
                <a:ea typeface="Arial"/>
                <a:cs typeface="Arial"/>
                <a:sym typeface="Arial"/>
              </a:rPr>
              <a:t>Cluster news articles</a:t>
            </a:r>
            <a:endParaRPr b="1" sz="2900">
              <a:latin typeface="Arial"/>
              <a:ea typeface="Arial"/>
              <a:cs typeface="Arial"/>
              <a:sym typeface="Arial"/>
            </a:endParaRPr>
          </a:p>
          <a:p>
            <a:pPr lvl="0" marL="228600" indent="-228600">
              <a:lnSpc>
                <a:spcPct val="150000"/>
              </a:lnSpc>
              <a:buSzPct val="100000"/>
              <a:buChar char="•"/>
            </a:pPr>
            <a:r>
              <a:rPr sz="2900">
                <a:latin typeface="Arial"/>
                <a:ea typeface="Arial"/>
                <a:cs typeface="Arial"/>
                <a:sym typeface="Arial"/>
              </a:rPr>
              <a:t>entire stream news articles</a:t>
            </a:r>
            <a:endParaRPr sz="2900">
              <a:latin typeface="Arial"/>
              <a:ea typeface="Arial"/>
              <a:cs typeface="Arial"/>
              <a:sym typeface="Arial"/>
            </a:endParaRPr>
          </a:p>
          <a:p>
            <a:pPr lvl="0" marL="228600" indent="-228600">
              <a:lnSpc>
                <a:spcPct val="150000"/>
              </a:lnSpc>
              <a:buSzPct val="100000"/>
              <a:buChar char="•"/>
            </a:pPr>
            <a:r>
              <a:rPr sz="2900">
                <a:latin typeface="Arial"/>
                <a:ea typeface="Arial"/>
                <a:cs typeface="Arial"/>
                <a:sym typeface="Arial"/>
              </a:rPr>
              <a:t>Titles only [3,5]</a:t>
            </a:r>
            <a:endParaRPr sz="2900">
              <a:latin typeface="Arial"/>
              <a:ea typeface="Arial"/>
              <a:cs typeface="Arial"/>
              <a:sym typeface="Arial"/>
            </a:endParaRPr>
          </a:p>
          <a:p>
            <a:pPr lvl="0">
              <a:lnSpc>
                <a:spcPct val="150000"/>
              </a:lnSpc>
            </a:pPr>
            <a:endParaRPr sz="2900">
              <a:latin typeface="Arial"/>
              <a:ea typeface="Arial"/>
              <a:cs typeface="Arial"/>
              <a:sym typeface="Arial"/>
            </a:endParaRPr>
          </a:p>
          <a:p>
            <a:pPr lvl="0">
              <a:lnSpc>
                <a:spcPct val="150000"/>
              </a:lnSpc>
            </a:pPr>
            <a:r>
              <a:rPr sz="2900">
                <a:latin typeface="Arial"/>
                <a:ea typeface="Arial"/>
                <a:cs typeface="Arial"/>
                <a:sym typeface="Arial"/>
              </a:rPr>
              <a:t>topic matching article clusters ⇒step 2</a:t>
            </a:r>
          </a:p>
        </p:txBody>
      </p:sp>
      <p:sp>
        <p:nvSpPr>
          <p:cNvPr id="151" name="Shape 151"/>
          <p:cNvSpPr/>
          <p:nvPr/>
        </p:nvSpPr>
        <p:spPr>
          <a:xfrm>
            <a:off x="2036664" y="5661043"/>
            <a:ext cx="6798593" cy="138019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defTabSz="457200">
              <a:spcBef>
                <a:spcPts val="1200"/>
              </a:spcBef>
              <a:tabLst>
                <a:tab pos="139700" algn="l"/>
                <a:tab pos="457200" algn="l"/>
              </a:tabLst>
            </a:pPr>
            <a:r>
              <a:rPr sz="1600">
                <a:latin typeface="Arial"/>
                <a:ea typeface="Arial"/>
                <a:cs typeface="Arial"/>
                <a:sym typeface="Arial"/>
              </a:rPr>
              <a:t>[5] 	S. L. Althaus, A. J. Edy, and P. Phalen. “Using substitutes for full-text news stories in content analysis: Which text is best?“, American Journal of Political Science 2001. </a:t>
            </a:r>
            <a:br>
              <a:rPr sz="1600">
                <a:latin typeface="Arial"/>
                <a:ea typeface="Arial"/>
                <a:cs typeface="Arial"/>
                <a:sym typeface="Arial"/>
              </a:rPr>
            </a:br>
            <a:endParaRPr sz="1600">
              <a:latin typeface="Arial"/>
              <a:ea typeface="Arial"/>
              <a:cs typeface="Arial"/>
              <a:sym typeface="Arial"/>
            </a:endParaRPr>
          </a:p>
        </p:txBody>
      </p:sp>
      <p:sp>
        <p:nvSpPr>
          <p:cNvPr id="152" name="Shape 152"/>
          <p:cNvSpPr/>
          <p:nvPr/>
        </p:nvSpPr>
        <p:spPr>
          <a:xfrm>
            <a:off x="2038918" y="4996303"/>
            <a:ext cx="6584268" cy="116175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lvl="0" defTabSz="457200">
              <a:spcBef>
                <a:spcPts val="1200"/>
              </a:spcBef>
              <a:tabLst>
                <a:tab pos="139700" algn="l"/>
                <a:tab pos="457200" algn="l"/>
              </a:tabLst>
            </a:pPr>
            <a:r>
              <a:rPr sz="1600">
                <a:latin typeface="Arial"/>
                <a:ea typeface="Arial"/>
                <a:cs typeface="Arial"/>
                <a:sym typeface="Arial"/>
              </a:rPr>
              <a:t>[3] G.B. Tran, M. Alrifai, and E. Herder. “Timeline summarization from relevant headlines.” In </a:t>
            </a:r>
            <a:r>
              <a:rPr i="1" sz="1600">
                <a:latin typeface="Arial"/>
                <a:ea typeface="Arial"/>
                <a:cs typeface="Arial"/>
                <a:sym typeface="Arial"/>
              </a:rPr>
              <a:t>Proceedings of ECIR</a:t>
            </a:r>
            <a:r>
              <a:rPr sz="1600">
                <a:latin typeface="Arial"/>
                <a:ea typeface="Arial"/>
                <a:cs typeface="Arial"/>
                <a:sym typeface="Arial"/>
              </a:rPr>
              <a:t>, 2015. </a:t>
            </a:r>
            <a:br>
              <a:rPr sz="1600">
                <a:latin typeface="Arial"/>
                <a:ea typeface="Arial"/>
                <a:cs typeface="Arial"/>
                <a:sym typeface="Arial"/>
              </a:rPr>
            </a:br>
            <a:endParaRPr sz="1600">
              <a:latin typeface="Arial"/>
              <a:ea typeface="Arial"/>
              <a:cs typeface="Arial"/>
              <a:sym typeface="Arial"/>
            </a:endParaRPr>
          </a:p>
        </p:txBody>
      </p:sp>
      <p:sp>
        <p:nvSpPr>
          <p:cNvPr id="153" name="Shape 153"/>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Tree>
  </p:cSld>
  <p:clrMapOvr>
    <a:masterClrMapping/>
  </p:clrMapOvr>
  <p:transition spd="med" advClick="1"/>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7" name="Shape 157"/>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Tracking news topics</a:t>
            </a:r>
          </a:p>
        </p:txBody>
      </p:sp>
      <p:sp>
        <p:nvSpPr>
          <p:cNvPr id="158" name="Shape 158"/>
          <p:cNvSpPr/>
          <p:nvPr/>
        </p:nvSpPr>
        <p:spPr>
          <a:xfrm>
            <a:off x="2038466" y="1814534"/>
            <a:ext cx="6607784" cy="428571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marL="387684" indent="-387684">
              <a:lnSpc>
                <a:spcPct val="150000"/>
              </a:lnSpc>
              <a:buSzPct val="100000"/>
              <a:buAutoNum type="arabicPeriod" startAt="2"/>
            </a:pPr>
            <a:r>
              <a:rPr b="1" sz="2900">
                <a:latin typeface="Arial"/>
                <a:ea typeface="Arial"/>
                <a:cs typeface="Arial"/>
                <a:sym typeface="Arial"/>
              </a:rPr>
              <a:t>Cluster sentences</a:t>
            </a:r>
            <a:endParaRPr b="1" sz="2900">
              <a:latin typeface="Arial"/>
              <a:ea typeface="Arial"/>
              <a:cs typeface="Arial"/>
              <a:sym typeface="Arial"/>
            </a:endParaRPr>
          </a:p>
          <a:p>
            <a:pPr lvl="0" marL="228600" indent="-228600">
              <a:lnSpc>
                <a:spcPct val="150000"/>
              </a:lnSpc>
              <a:buSzPct val="100000"/>
              <a:buChar char="•"/>
            </a:pPr>
            <a:r>
              <a:rPr sz="2900">
                <a:latin typeface="Arial"/>
                <a:ea typeface="Arial"/>
                <a:cs typeface="Arial"/>
                <a:sym typeface="Arial"/>
              </a:rPr>
              <a:t>Separate 3NN graph per topic</a:t>
            </a:r>
            <a:endParaRPr sz="2900">
              <a:latin typeface="Arial"/>
              <a:ea typeface="Arial"/>
              <a:cs typeface="Arial"/>
              <a:sym typeface="Arial"/>
            </a:endParaRPr>
          </a:p>
          <a:p>
            <a:pPr lvl="0" marL="228600" indent="-228600">
              <a:lnSpc>
                <a:spcPct val="150000"/>
              </a:lnSpc>
              <a:buSzPct val="100000"/>
              <a:buChar char="•"/>
            </a:pPr>
            <a:r>
              <a:rPr sz="2900">
                <a:latin typeface="Arial"/>
                <a:ea typeface="Arial"/>
                <a:cs typeface="Arial"/>
                <a:sym typeface="Arial"/>
              </a:rPr>
              <a:t>core + nodes reachable from the core</a:t>
            </a:r>
            <a:endParaRPr sz="2900">
              <a:latin typeface="Arial"/>
              <a:ea typeface="Arial"/>
              <a:cs typeface="Arial"/>
              <a:sym typeface="Arial"/>
            </a:endParaRPr>
          </a:p>
          <a:p>
            <a:pPr lvl="0">
              <a:lnSpc>
                <a:spcPct val="150000"/>
              </a:lnSpc>
            </a:pPr>
            <a:endParaRPr sz="2900">
              <a:latin typeface="Symbol"/>
              <a:ea typeface="Symbol"/>
              <a:cs typeface="Symbol"/>
              <a:sym typeface="Symbol"/>
            </a:endParaRPr>
          </a:p>
          <a:p>
            <a:pPr lvl="0">
              <a:lnSpc>
                <a:spcPct val="150000"/>
              </a:lnSpc>
            </a:pPr>
            <a:r>
              <a:rPr sz="2900">
                <a:latin typeface="Symbol"/>
                <a:ea typeface="Symbol"/>
                <a:cs typeface="Symbol"/>
                <a:sym typeface="Symbol"/>
              </a:rPr>
              <a:t>topic matching sentence clusters</a:t>
            </a:r>
            <a:endParaRPr sz="2900">
              <a:latin typeface="Symbol"/>
              <a:ea typeface="Symbol"/>
              <a:cs typeface="Symbol"/>
              <a:sym typeface="Symbol"/>
            </a:endParaRPr>
          </a:p>
          <a:p>
            <a:pPr lvl="0">
              <a:lnSpc>
                <a:spcPct val="150000"/>
              </a:lnSpc>
            </a:pPr>
            <a:r>
              <a:rPr sz="2900">
                <a:latin typeface="Symbol"/>
                <a:ea typeface="Symbol"/>
                <a:cs typeface="Symbol"/>
                <a:sym typeface="Symbol"/>
              </a:rPr>
              <a:t>⇒ </a:t>
            </a:r>
            <a:r>
              <a:rPr sz="2900">
                <a:latin typeface="Arial"/>
                <a:ea typeface="Arial"/>
                <a:cs typeface="Arial"/>
                <a:sym typeface="Arial"/>
              </a:rPr>
              <a:t>step 3</a:t>
            </a:r>
            <a:endParaRPr sz="1200">
              <a:latin typeface="Arial"/>
              <a:ea typeface="Arial"/>
              <a:cs typeface="Arial"/>
              <a:sym typeface="Arial"/>
            </a:endParaRPr>
          </a:p>
        </p:txBody>
      </p:sp>
      <p:sp>
        <p:nvSpPr>
          <p:cNvPr id="159" name="Shape 159"/>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Tree>
  </p:cSld>
  <p:clrMapOvr>
    <a:masterClrMapping/>
  </p:clrMapOvr>
  <p:transitio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 name="Shape 24"/>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News Tracking</a:t>
            </a:r>
          </a:p>
        </p:txBody>
      </p:sp>
      <p:graphicFrame>
        <p:nvGraphicFramePr>
          <p:cNvPr id="25" name="Table 25"/>
          <p:cNvGraphicFramePr/>
          <p:nvPr/>
        </p:nvGraphicFramePr>
        <p:xfrm>
          <a:off x="1765300" y="1562100"/>
          <a:ext cx="7156057" cy="4597400"/>
        </p:xfrm>
        <a:graphic xmlns:a="http://schemas.openxmlformats.org/drawingml/2006/main">
          <a:graphicData uri="http://schemas.openxmlformats.org/drawingml/2006/table">
            <a:tbl>
              <a:tblPr firstCol="0" firstRow="0" lastCol="0" lastRow="0" bandCol="0" bandRow="1" rtl="0">
                <a:tableStyleId>{4C3C2611-4C71-4FC5-86AE-919BDF0F9419}</a:tableStyleId>
              </a:tblPr>
              <a:tblGrid>
                <a:gridCol w="1086602"/>
                <a:gridCol w="6056753"/>
              </a:tblGrid>
              <a:tr h="825500">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sz="1500">
                          <a:latin typeface="+mj-lt"/>
                          <a:ea typeface="+mj-ea"/>
                          <a:cs typeface="+mj-cs"/>
                          <a:sym typeface="Helvetica"/>
                        </a:rPr>
                        <a:t>16:19:58</a:t>
                      </a:r>
                    </a:p>
                  </a:txBody>
                  <a:tcPr marL="63500" marR="63500" marT="63500" marB="63500" anchor="t" anchorCtr="0" horzOverflow="overflow"/>
                </a:tc>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sz="1500">
                          <a:latin typeface="+mj-lt"/>
                          <a:ea typeface="+mj-ea"/>
                          <a:cs typeface="+mj-cs"/>
                          <a:sym typeface="Helvetica"/>
                        </a:rPr>
                        <a:t>Copenhagen - </a:t>
                      </a:r>
                      <a:r>
                        <a:rPr b="1" sz="1500">
                          <a:latin typeface="+mj-lt"/>
                          <a:ea typeface="+mj-ea"/>
                          <a:cs typeface="+mj-cs"/>
                          <a:sym typeface="Helvetica"/>
                        </a:rPr>
                        <a:t>Shots were fired</a:t>
                      </a:r>
                      <a:r>
                        <a:rPr sz="1500">
                          <a:latin typeface="+mj-lt"/>
                          <a:ea typeface="+mj-ea"/>
                          <a:cs typeface="+mj-cs"/>
                          <a:sym typeface="Helvetica"/>
                        </a:rPr>
                        <a:t> on Saturday near a meeting in the Danish capital of Copenhagen attended by controversial Swedish artist Lars Vilks, Sweden's TT news agency reported.</a:t>
                      </a:r>
                    </a:p>
                  </a:txBody>
                  <a:tcPr marL="63500" marR="63500" marT="63500" marB="63500" anchor="t" anchorCtr="0" horzOverflow="overflow"/>
                </a:tc>
              </a:tr>
              <a:tr h="1054100">
                <a:tc>
                  <a:txBody>
                    <a:bodyPr/>
                    <a:lstStyle/>
                    <a:p>
                      <a:pPr lvl="0" algn="l">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sz="1500">
                          <a:latin typeface="+mj-lt"/>
                          <a:ea typeface="+mj-ea"/>
                          <a:cs typeface="+mj-cs"/>
                          <a:sym typeface="Helvetica"/>
                        </a:rPr>
                        <a:t>16:49:22</a:t>
                      </a:r>
                    </a:p>
                  </a:txBody>
                  <a:tcPr marL="63500" marR="63500" marT="63500" marB="63500" anchor="t" anchorCtr="0" horzOverflow="overflow"/>
                </a:tc>
                <a:tc>
                  <a:txBody>
                    <a:bodyPr/>
                    <a:lstStyle/>
                    <a:p>
                      <a:pPr lvl="0" algn="l">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sz="1500">
                          <a:latin typeface="+mj-lt"/>
                          <a:ea typeface="+mj-ea"/>
                          <a:cs typeface="+mj-cs"/>
                          <a:sym typeface="Helvetica"/>
                        </a:rPr>
                        <a:t>COPENHAGEN, Denmark - </a:t>
                      </a:r>
                      <a:r>
                        <a:rPr b="1" sz="1500">
                          <a:latin typeface="+mj-lt"/>
                          <a:ea typeface="+mj-ea"/>
                          <a:cs typeface="+mj-cs"/>
                          <a:sym typeface="Helvetica"/>
                        </a:rPr>
                        <a:t>At least one gunman</a:t>
                      </a:r>
                      <a:r>
                        <a:rPr sz="1500">
                          <a:latin typeface="+mj-lt"/>
                          <a:ea typeface="+mj-ea"/>
                          <a:cs typeface="+mj-cs"/>
                          <a:sym typeface="Helvetica"/>
                        </a:rPr>
                        <a:t> opened fire Saturday on a Copenhagen cafe, </a:t>
                      </a:r>
                      <a:r>
                        <a:rPr b="1" sz="1500">
                          <a:latin typeface="+mj-lt"/>
                          <a:ea typeface="+mj-ea"/>
                          <a:cs typeface="+mj-cs"/>
                          <a:sym typeface="Helvetica"/>
                        </a:rPr>
                        <a:t>killing one man</a:t>
                      </a:r>
                      <a:r>
                        <a:rPr sz="1500">
                          <a:latin typeface="+mj-lt"/>
                          <a:ea typeface="+mj-ea"/>
                          <a:cs typeface="+mj-cs"/>
                          <a:sym typeface="Helvetica"/>
                        </a:rPr>
                        <a:t> in what authorities called a likely terror attack during a free speech event organized by an artist who had caricatured the Prophet Muhammad.</a:t>
                      </a:r>
                    </a:p>
                  </a:txBody>
                  <a:tcPr marL="63500" marR="63500" marT="63500" marB="63500" anchor="t" anchorCtr="0" horzOverflow="overflow"/>
                </a:tc>
              </a:tr>
              <a:tr h="825500">
                <a:tc>
                  <a:txBody>
                    <a:bodyPr/>
                    <a:lstStyle/>
                    <a:p>
                      <a:pPr lvl="0" algn="l">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sz="1500">
                          <a:latin typeface="+mj-lt"/>
                          <a:ea typeface="+mj-ea"/>
                          <a:cs typeface="+mj-cs"/>
                          <a:sym typeface="Helvetica"/>
                        </a:rPr>
                        <a:t>17:34:26</a:t>
                      </a:r>
                    </a:p>
                  </a:txBody>
                  <a:tcPr marL="63500" marR="63500" marT="63500" marB="63500" anchor="t" anchorCtr="0" horzOverflow="overflow"/>
                </a:tc>
                <a:tc>
                  <a:txBody>
                    <a:bodyPr/>
                    <a:lstStyle/>
                    <a:p>
                      <a:pPr lvl="0" algn="l">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sz="1500">
                          <a:latin typeface="+mj-lt"/>
                          <a:ea typeface="+mj-ea"/>
                          <a:cs typeface="+mj-cs"/>
                          <a:sym typeface="Helvetica"/>
                        </a:rPr>
                        <a:t>COPENHAGEN, Denmark (AP) -- A gunman fired on a cafe in Copenhagen as it hosted a free speech event Saturday, killing one man, Danish police said.</a:t>
                      </a:r>
                    </a:p>
                  </a:txBody>
                  <a:tcPr marL="63500" marR="63500" marT="63500" marB="63500" anchor="t" anchorCtr="0" horzOverflow="overflow"/>
                </a:tc>
              </a:tr>
              <a:tr h="825500">
                <a:tc>
                  <a:txBody>
                    <a:bodyPr/>
                    <a:lstStyle/>
                    <a:p>
                      <a:pPr lvl="0" algn="l">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sz="1500">
                          <a:latin typeface="+mj-lt"/>
                          <a:ea typeface="+mj-ea"/>
                          <a:cs typeface="+mj-cs"/>
                          <a:sym typeface="Helvetica"/>
                        </a:rPr>
                        <a:t>18:51:04</a:t>
                      </a:r>
                    </a:p>
                  </a:txBody>
                  <a:tcPr marL="63500" marR="63500" marT="63500" marB="63500" anchor="t" anchorCtr="0" horzOverflow="overflow"/>
                </a:tc>
                <a:tc>
                  <a:txBody>
                    <a:bodyPr/>
                    <a:lstStyle/>
                    <a:p>
                      <a:pPr lvl="0" algn="l">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sz="1500">
                          <a:latin typeface="+mj-lt"/>
                          <a:ea typeface="+mj-ea"/>
                          <a:cs typeface="+mj-cs"/>
                          <a:sym typeface="Helvetica"/>
                        </a:rPr>
                        <a:t>After searching for the gunman for hours, police reported </a:t>
                      </a:r>
                      <a:r>
                        <a:rPr b="1" sz="1500">
                          <a:latin typeface="+mj-lt"/>
                          <a:ea typeface="+mj-ea"/>
                          <a:cs typeface="+mj-cs"/>
                          <a:sym typeface="Helvetica"/>
                        </a:rPr>
                        <a:t>another shooting near a synagogue</a:t>
                      </a:r>
                      <a:r>
                        <a:rPr sz="1500">
                          <a:latin typeface="+mj-lt"/>
                          <a:ea typeface="+mj-ea"/>
                          <a:cs typeface="+mj-cs"/>
                          <a:sym typeface="Helvetica"/>
                        </a:rPr>
                        <a:t> in downtown Copenhagen after midnight.</a:t>
                      </a:r>
                    </a:p>
                  </a:txBody>
                  <a:tcPr marL="63500" marR="63500" marT="63500" marB="63500" anchor="t" anchorCtr="0" horzOverflow="overflow"/>
                </a:tc>
              </a:tr>
              <a:tr h="1054100">
                <a:tc>
                  <a:txBody>
                    <a:bodyPr/>
                    <a:lstStyle/>
                    <a:p>
                      <a:pPr lvl="0" algn="l">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sz="1500">
                          <a:latin typeface="+mj-lt"/>
                          <a:ea typeface="+mj-ea"/>
                          <a:cs typeface="+mj-cs"/>
                          <a:sym typeface="Helvetica"/>
                        </a:rPr>
                        <a:t>19:29:41</a:t>
                      </a:r>
                    </a:p>
                  </a:txBody>
                  <a:tcPr marL="63500" marR="63500" marT="63500" marB="63500" anchor="t" anchorCtr="0" horzOverflow="overflow"/>
                </a:tc>
                <a:tc>
                  <a:txBody>
                    <a:bodyPr/>
                    <a:lstStyle/>
                    <a:p>
                      <a:pPr lvl="0" algn="l">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b="1" sz="1500">
                          <a:latin typeface="+mj-lt"/>
                          <a:ea typeface="+mj-ea"/>
                          <a:cs typeface="+mj-cs"/>
                          <a:sym typeface="Helvetica"/>
                        </a:rPr>
                        <a:t>One person was shot in the head and two police were wounded in an attack on the synagogue</a:t>
                      </a:r>
                      <a:r>
                        <a:rPr sz="1500">
                          <a:latin typeface="+mj-lt"/>
                          <a:ea typeface="+mj-ea"/>
                          <a:cs typeface="+mj-cs"/>
                          <a:sym typeface="Helvetica"/>
                        </a:rPr>
                        <a:t> in central Copenhagen, Danish police said, adding that it was too early to say whether the incident was connected to an earlier one at an arts cafe.</a:t>
                      </a:r>
                    </a:p>
                  </a:txBody>
                  <a:tcPr marL="63500" marR="63500" marT="63500" marB="63500" anchor="t" anchorCtr="0" horzOverflow="overflow"/>
                </a:tc>
              </a:tr>
            </a:tbl>
          </a:graphicData>
        </a:graphic>
      </p:graphicFrame>
      <p:sp>
        <p:nvSpPr>
          <p:cNvPr id="26" name="Shape 26"/>
          <p:cNvSpPr/>
          <p:nvPr/>
        </p:nvSpPr>
        <p:spPr>
          <a:xfrm>
            <a:off x="1828297" y="989288"/>
            <a:ext cx="3996083" cy="47433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600">
                <a:latin typeface="Arial"/>
                <a:ea typeface="Arial"/>
                <a:cs typeface="Arial"/>
                <a:sym typeface="Arial"/>
              </a:defRPr>
            </a:lvl1pPr>
          </a:lstStyle>
          <a:p>
            <a:pPr lvl="0">
              <a:defRPr sz="1800"/>
            </a:pPr>
            <a:r>
              <a:rPr sz="2600"/>
              <a:t>Copenhagen (14-02-2015)</a:t>
            </a:r>
          </a:p>
        </p:txBody>
      </p:sp>
      <p:sp>
        <p:nvSpPr>
          <p:cNvPr id="27" name="Shape 27"/>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sz="1800"/>
            </a:pPr>
            <a:fld id="{86CB4B4D-7CA3-9044-876B-883B54F8677D}" type="slidenum">
              <a:rPr sz="1200"/>
            </a:fld>
          </a:p>
        </p:txBody>
      </p:sp>
    </p:spTree>
  </p:cSld>
  <p:clrMapOvr>
    <a:masterClrMapping/>
  </p:clrMapOvr>
  <p:transitio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3" name="Shape 163"/>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Tracking news topics</a:t>
            </a:r>
          </a:p>
        </p:txBody>
      </p:sp>
      <p:sp>
        <p:nvSpPr>
          <p:cNvPr id="164" name="Shape 164"/>
          <p:cNvSpPr/>
          <p:nvPr/>
        </p:nvSpPr>
        <p:spPr>
          <a:xfrm>
            <a:off x="2190866" y="1814534"/>
            <a:ext cx="6607784" cy="236636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marL="387684" indent="-387684">
              <a:lnSpc>
                <a:spcPct val="150000"/>
              </a:lnSpc>
              <a:buSzPct val="100000"/>
              <a:buAutoNum type="arabicPeriod" startAt="3"/>
            </a:pPr>
            <a:r>
              <a:rPr b="1" sz="2900">
                <a:latin typeface="Arial"/>
                <a:ea typeface="Arial"/>
                <a:cs typeface="Arial"/>
                <a:sym typeface="Arial"/>
              </a:rPr>
              <a:t>Qualify sentences as output</a:t>
            </a:r>
            <a:endParaRPr b="1" sz="2900">
              <a:latin typeface="Arial"/>
              <a:ea typeface="Arial"/>
              <a:cs typeface="Arial"/>
              <a:sym typeface="Arial"/>
            </a:endParaRPr>
          </a:p>
          <a:p>
            <a:pPr lvl="0" marL="228600" indent="-228600">
              <a:lnSpc>
                <a:spcPct val="150000"/>
              </a:lnSpc>
              <a:buSzPct val="100000"/>
              <a:buChar char="•"/>
            </a:pPr>
            <a:r>
              <a:rPr b="1" sz="2900">
                <a:latin typeface="Arial"/>
                <a:ea typeface="Arial"/>
                <a:cs typeface="Arial"/>
                <a:sym typeface="Arial"/>
              </a:rPr>
              <a:t>Useful: similar to recently seen salient information and on-topic</a:t>
            </a:r>
            <a:endParaRPr b="1" sz="2900">
              <a:latin typeface="Arial"/>
              <a:ea typeface="Arial"/>
              <a:cs typeface="Arial"/>
              <a:sym typeface="Arial"/>
            </a:endParaRPr>
          </a:p>
        </p:txBody>
      </p:sp>
      <p:sp>
        <p:nvSpPr>
          <p:cNvPr id="165" name="Shape 165"/>
          <p:cNvSpPr/>
          <p:nvPr/>
        </p:nvSpPr>
        <p:spPr>
          <a:xfrm>
            <a:off x="1960464" y="5648343"/>
            <a:ext cx="6798593" cy="92299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marL="457200" indent="-457200" defTabSz="457200">
              <a:spcBef>
                <a:spcPts val="1200"/>
              </a:spcBef>
              <a:tabLst>
                <a:tab pos="139700" algn="l"/>
                <a:tab pos="457200" algn="l"/>
              </a:tabLst>
            </a:pPr>
            <a:r>
              <a:rPr sz="1600">
                <a:latin typeface="Arial"/>
                <a:ea typeface="Arial"/>
                <a:cs typeface="Arial"/>
                <a:sym typeface="Arial"/>
              </a:rPr>
              <a:t>	[4] Y. Yang, T. Pierce, and J. Carbonell. “A study of retrospective and on-line event detection.” In </a:t>
            </a:r>
            <a:r>
              <a:rPr i="1" sz="1600">
                <a:latin typeface="Arial"/>
                <a:ea typeface="Arial"/>
                <a:cs typeface="Arial"/>
                <a:sym typeface="Arial"/>
              </a:rPr>
              <a:t>Proceedings of </a:t>
            </a:r>
            <a:r>
              <a:rPr sz="1600">
                <a:latin typeface="Arial"/>
                <a:ea typeface="Arial"/>
                <a:cs typeface="Arial"/>
                <a:sym typeface="Arial"/>
              </a:rPr>
              <a:t>SIGIR 1998. </a:t>
            </a:r>
            <a:endParaRPr sz="1600">
              <a:latin typeface="Arial"/>
              <a:ea typeface="Arial"/>
              <a:cs typeface="Arial"/>
              <a:sym typeface="Arial"/>
            </a:endParaRPr>
          </a:p>
        </p:txBody>
      </p:sp>
      <p:sp>
        <p:nvSpPr>
          <p:cNvPr id="166" name="Shape 166"/>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Tree>
  </p:cSld>
  <p:clrMapOvr>
    <a:masterClrMapping/>
  </p:clrMapOvr>
  <p:transition spd="med" advClick="1"/>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0" name="Shape 170"/>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Tracking news topics</a:t>
            </a:r>
          </a:p>
        </p:txBody>
      </p:sp>
      <p:pic>
        <p:nvPicPr>
          <p:cNvPr id="171" name="pasted-image.pdf"/>
          <p:cNvPicPr/>
          <p:nvPr/>
        </p:nvPicPr>
        <p:blipFill>
          <a:blip r:embed="rId3">
            <a:extLst/>
          </a:blip>
          <a:stretch>
            <a:fillRect/>
          </a:stretch>
        </p:blipFill>
        <p:spPr>
          <a:xfrm>
            <a:off x="1770332" y="1058270"/>
            <a:ext cx="7143358" cy="1802252"/>
          </a:xfrm>
          <a:prstGeom prst="rect">
            <a:avLst/>
          </a:prstGeom>
          <a:ln w="12700">
            <a:miter lim="400000"/>
          </a:ln>
        </p:spPr>
      </p:pic>
      <p:sp>
        <p:nvSpPr>
          <p:cNvPr id="172" name="Shape 172"/>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
        <p:nvSpPr>
          <p:cNvPr id="173" name="Shape 173"/>
          <p:cNvSpPr/>
          <p:nvPr/>
        </p:nvSpPr>
        <p:spPr>
          <a:xfrm>
            <a:off x="1575268" y="3409376"/>
            <a:ext cx="7533486" cy="236636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a:lnSpc>
                <a:spcPct val="150000"/>
              </a:lnSpc>
            </a:pPr>
            <a:r>
              <a:rPr b="1" sz="2900">
                <a:latin typeface="Arial"/>
                <a:ea typeface="Arial"/>
                <a:cs typeface="Arial"/>
                <a:sym typeface="Arial"/>
              </a:rPr>
              <a:t>Example: </a:t>
            </a:r>
            <a:endParaRPr b="1" sz="2900">
              <a:latin typeface="Arial"/>
              <a:ea typeface="Arial"/>
              <a:cs typeface="Arial"/>
              <a:sym typeface="Arial"/>
            </a:endParaRPr>
          </a:p>
          <a:p>
            <a:pPr lvl="0">
              <a:lnSpc>
                <a:spcPct val="150000"/>
              </a:lnSpc>
            </a:pPr>
            <a:r>
              <a:rPr b="1" sz="2900">
                <a:latin typeface="Arial"/>
                <a:ea typeface="Arial"/>
                <a:cs typeface="Arial"/>
                <a:sym typeface="Arial"/>
              </a:rPr>
              <a:t>Model of recently seen salient information for topic: Sikh Temple Shooting</a:t>
            </a:r>
            <a:endParaRPr b="1" sz="2900">
              <a:latin typeface="Arial"/>
              <a:ea typeface="Arial"/>
              <a:cs typeface="Arial"/>
              <a:sym typeface="Arial"/>
            </a:endParaRPr>
          </a:p>
        </p:txBody>
      </p:sp>
    </p:spTree>
  </p:cSld>
  <p:clrMapOvr>
    <a:masterClrMapping/>
  </p:clrMapOvr>
  <p:transition spd="med" advClick="1"/>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7" name="Shape 177"/>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Tracking news topics</a:t>
            </a:r>
          </a:p>
        </p:txBody>
      </p:sp>
      <p:pic>
        <p:nvPicPr>
          <p:cNvPr id="178" name="pasted-image.pdf"/>
          <p:cNvPicPr/>
          <p:nvPr/>
        </p:nvPicPr>
        <p:blipFill>
          <a:blip r:embed="rId3">
            <a:extLst/>
          </a:blip>
          <a:stretch>
            <a:fillRect/>
          </a:stretch>
        </p:blipFill>
        <p:spPr>
          <a:xfrm>
            <a:off x="1770332" y="1058270"/>
            <a:ext cx="7143358" cy="1802252"/>
          </a:xfrm>
          <a:prstGeom prst="rect">
            <a:avLst/>
          </a:prstGeom>
          <a:ln w="12700">
            <a:miter lim="400000"/>
          </a:ln>
        </p:spPr>
      </p:pic>
      <p:sp>
        <p:nvSpPr>
          <p:cNvPr id="179" name="Shape 179"/>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graphicFrame>
        <p:nvGraphicFramePr>
          <p:cNvPr id="180" name="Table 180"/>
          <p:cNvGraphicFramePr/>
          <p:nvPr/>
        </p:nvGraphicFramePr>
        <p:xfrm>
          <a:off x="1781097" y="3011839"/>
          <a:ext cx="7121828" cy="3801692"/>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609600"/>
                <a:gridCol w="736600"/>
                <a:gridCol w="5775626"/>
              </a:tblGrid>
              <a:tr h="436190">
                <a:tc>
                  <a:txBody>
                    <a:bodyPr/>
                    <a:lstStyle/>
                    <a:p>
                      <a:pPr lvl="0" algn="l">
                        <a:defRPr b="0" i="0" sz="1800">
                          <a:solidFill>
                            <a:srgbClr val="000000"/>
                          </a:solidFill>
                        </a:defRPr>
                      </a:pPr>
                      <a:r>
                        <a:rPr sz="1700">
                          <a:solidFill>
                            <a:srgbClr val="FFFFFF"/>
                          </a:solidFill>
                          <a:latin typeface="Arial"/>
                          <a:ea typeface="Arial"/>
                          <a:cs typeface="Arial"/>
                        </a:rPr>
                        <a:t>rank</a:t>
                      </a:r>
                    </a:p>
                  </a:txBody>
                  <a:tcPr marL="63500" marR="63500" marT="63500" marB="63500" anchor="t" anchorCtr="0" horzOverflow="overflow"/>
                </a:tc>
                <a:tc>
                  <a:txBody>
                    <a:bodyPr/>
                    <a:lstStyle/>
                    <a:p>
                      <a:pPr lvl="0" algn="l">
                        <a:defRPr b="0" i="0" sz="1800">
                          <a:solidFill>
                            <a:srgbClr val="000000"/>
                          </a:solidFill>
                        </a:defRPr>
                      </a:pPr>
                      <a:r>
                        <a:rPr sz="1700">
                          <a:solidFill>
                            <a:srgbClr val="FFFFFF"/>
                          </a:solidFill>
                          <a:latin typeface="Arial"/>
                          <a:ea typeface="Arial"/>
                          <a:cs typeface="Arial"/>
                        </a:rPr>
                        <a:t>score</a:t>
                      </a:r>
                    </a:p>
                  </a:txBody>
                  <a:tcPr marL="63500" marR="63500" marT="63500" marB="63500" anchor="t" anchorCtr="0" horzOverflow="overflow"/>
                </a:tc>
                <a:tc>
                  <a:txBody>
                    <a:bodyPr/>
                    <a:lstStyle/>
                    <a:p>
                      <a:pPr lvl="0" algn="l">
                        <a:defRPr b="0" i="0" sz="1800">
                          <a:solidFill>
                            <a:srgbClr val="000000"/>
                          </a:solidFill>
                        </a:defRPr>
                      </a:pPr>
                      <a:r>
                        <a:rPr sz="1700">
                          <a:solidFill>
                            <a:srgbClr val="FFFFFF"/>
                          </a:solidFill>
                          <a:latin typeface="Arial"/>
                          <a:ea typeface="Arial"/>
                          <a:cs typeface="Arial"/>
                        </a:rPr>
                        <a:t>sentence</a:t>
                      </a:r>
                    </a:p>
                  </a:txBody>
                  <a:tcPr marL="63500" marR="63500" marT="63500" marB="63500" anchor="t" anchorCtr="0" horzOverflow="overflow"/>
                </a:tc>
              </a:tr>
              <a:tr h="914400">
                <a:tc>
                  <a:txBody>
                    <a:bodyPr/>
                    <a:lstStyle/>
                    <a:p>
                      <a:pPr lvl="0" algn="l">
                        <a:defRPr b="0" i="0" sz="1800"/>
                      </a:pPr>
                      <a:r>
                        <a:rPr sz="1700">
                          <a:latin typeface="Arial"/>
                          <a:ea typeface="Arial"/>
                          <a:cs typeface="Arial"/>
                        </a:rPr>
                        <a:t>1</a:t>
                      </a:r>
                    </a:p>
                  </a:txBody>
                  <a:tcPr marL="63500" marR="63500" marT="63500" marB="63500" anchor="t" anchorCtr="0" horzOverflow="overflow"/>
                </a:tc>
                <a:tc>
                  <a:txBody>
                    <a:bodyPr/>
                    <a:lstStyle/>
                    <a:p>
                      <a:pPr lvl="0" algn="l">
                        <a:defRPr b="0" i="0" sz="1800"/>
                      </a:pPr>
                      <a:r>
                        <a:rPr sz="1700">
                          <a:latin typeface="Arial"/>
                          <a:ea typeface="Arial"/>
                          <a:cs typeface="Arial"/>
                        </a:rPr>
                        <a:t>0.085</a:t>
                      </a:r>
                    </a:p>
                  </a:txBody>
                  <a:tcPr marL="63500" marR="63500" marT="63500" marB="63500" anchor="t" anchorCtr="0" horzOverflow="overflow"/>
                </a:tc>
                <a:tc>
                  <a:txBody>
                    <a:bodyPr/>
                    <a:lstStyle/>
                    <a:p>
                      <a:pPr lvl="0" algn="l">
                        <a:defRPr b="0" i="0" sz="1800"/>
                      </a:pPr>
                      <a:r>
                        <a:rPr sz="1700">
                          <a:sym typeface="Arial Narrow"/>
                        </a:rPr>
                        <a:t>Milwaukee Hospital Treating 3 Shot at Sikh Temple MILWAUKEE August 5, 2012 ( AP ) A Milwaukee hospital is treating three victims of a shooting at a Sikh temple south of the city, all in critical condition.</a:t>
                      </a:r>
                    </a:p>
                  </a:txBody>
                  <a:tcPr marL="63500" marR="63500" marT="63500" marB="63500" anchor="t" anchorCtr="0" horzOverflow="overflow"/>
                </a:tc>
              </a:tr>
              <a:tr h="673100">
                <a:tc>
                  <a:txBody>
                    <a:bodyPr/>
                    <a:lstStyle/>
                    <a:p>
                      <a:pPr lvl="0" algn="l">
                        <a:defRPr b="0" i="0" sz="1800"/>
                      </a:pPr>
                      <a:r>
                        <a:rPr sz="1700">
                          <a:latin typeface="Arial"/>
                          <a:ea typeface="Arial"/>
                          <a:cs typeface="Arial"/>
                        </a:rPr>
                        <a:t>2</a:t>
                      </a:r>
                    </a:p>
                  </a:txBody>
                  <a:tcPr marL="63500" marR="63500" marT="63500" marB="63500" anchor="t" anchorCtr="0" horzOverflow="overflow"/>
                </a:tc>
                <a:tc>
                  <a:txBody>
                    <a:bodyPr/>
                    <a:lstStyle/>
                    <a:p>
                      <a:pPr lvl="0" algn="l">
                        <a:defRPr b="0" i="0" sz="1800"/>
                      </a:pPr>
                      <a:r>
                        <a:rPr sz="1700">
                          <a:latin typeface="Arial"/>
                          <a:ea typeface="Arial"/>
                          <a:cs typeface="Arial"/>
                        </a:rPr>
                        <a:t>0.066</a:t>
                      </a:r>
                    </a:p>
                  </a:txBody>
                  <a:tcPr marL="63500" marR="63500" marT="63500" marB="63500" anchor="t" anchorCtr="0" horzOverflow="overflow"/>
                </a:tc>
                <a:tc>
                  <a:txBody>
                    <a:bodyPr/>
                    <a:lstStyle/>
                    <a:p>
                      <a:pPr lvl="0" algn="l">
                        <a:defRPr b="0" i="0" sz="1800"/>
                      </a:pPr>
                      <a:r>
                        <a:rPr sz="1700">
                          <a:sym typeface="Arial Narrow"/>
                        </a:rPr>
                        <a:t>August 5, 2012 ( AP ) A police dispatcher in Wisconsin says there has been a shooting at a Sikh temple outside of Milwaukee</a:t>
                      </a:r>
                    </a:p>
                  </a:txBody>
                  <a:tcPr marL="63500" marR="63500" marT="63500" marB="63500" anchor="t" anchorCtr="0" horzOverflow="overflow"/>
                </a:tc>
              </a:tr>
              <a:tr h="431800">
                <a:tc>
                  <a:txBody>
                    <a:bodyPr/>
                    <a:lstStyle/>
                    <a:p>
                      <a:pPr lvl="0" algn="l">
                        <a:defRPr b="0" i="0" sz="1800"/>
                      </a:pPr>
                      <a:r>
                        <a:rPr sz="1700">
                          <a:latin typeface="Arial"/>
                          <a:ea typeface="Arial"/>
                          <a:cs typeface="Arial"/>
                        </a:rPr>
                        <a:t>3</a:t>
                      </a:r>
                    </a:p>
                  </a:txBody>
                  <a:tcPr marL="63500" marR="63500" marT="63500" marB="63500" anchor="t" anchorCtr="0" horzOverflow="overflow"/>
                </a:tc>
                <a:tc>
                  <a:txBody>
                    <a:bodyPr/>
                    <a:lstStyle/>
                    <a:p>
                      <a:pPr lvl="0" algn="l">
                        <a:defRPr b="0" i="0" sz="1800"/>
                      </a:pPr>
                      <a:r>
                        <a:rPr sz="1700">
                          <a:latin typeface="Arial"/>
                          <a:ea typeface="Arial"/>
                          <a:cs typeface="Arial"/>
                        </a:rPr>
                        <a:t>0.062</a:t>
                      </a:r>
                    </a:p>
                  </a:txBody>
                  <a:tcPr marL="63500" marR="63500" marT="63500" marB="63500" anchor="t" anchorCtr="0" horzOverflow="overflow"/>
                </a:tc>
                <a:tc>
                  <a:txBody>
                    <a:bodyPr/>
                    <a:lstStyle/>
                    <a:p>
                      <a:pPr lvl="0" algn="l">
                        <a:defRPr b="0" i="0" sz="1800"/>
                      </a:pPr>
                      <a:r>
                        <a:rPr sz="1700">
                          <a:sym typeface="Arial Narrow"/>
                        </a:rPr>
                        <a:t>US 'shooting' at Sikh temple in Oak Creek, Wisconsin</a:t>
                      </a:r>
                    </a:p>
                  </a:txBody>
                  <a:tcPr marL="63500" marR="63500" marT="63500" marB="63500" anchor="t" anchorCtr="0" horzOverflow="overflow"/>
                </a:tc>
              </a:tr>
              <a:tr h="406400">
                <a:tc>
                  <a:txBody>
                    <a:bodyPr/>
                    <a:lstStyle/>
                    <a:p>
                      <a:pPr lvl="0" algn="l">
                        <a:defRPr b="0" i="0" sz="1800"/>
                      </a:pPr>
                      <a:r>
                        <a:rPr b="1" sz="1700">
                          <a:latin typeface="Arial"/>
                          <a:ea typeface="Arial"/>
                          <a:cs typeface="Arial"/>
                        </a:rPr>
                        <a:t>4</a:t>
                      </a:r>
                    </a:p>
                  </a:txBody>
                  <a:tcPr marL="63500" marR="63500" marT="63500" marB="63500" anchor="t" anchorCtr="0" horzOverflow="overflow"/>
                </a:tc>
                <a:tc>
                  <a:txBody>
                    <a:bodyPr/>
                    <a:lstStyle/>
                    <a:p>
                      <a:pPr lvl="0" algn="l">
                        <a:defRPr b="0" i="0" sz="1800"/>
                      </a:pPr>
                      <a:r>
                        <a:rPr b="1" sz="1700">
                          <a:latin typeface="Arial"/>
                          <a:ea typeface="Arial"/>
                          <a:cs typeface="Arial"/>
                        </a:rPr>
                        <a:t>0.060</a:t>
                      </a:r>
                    </a:p>
                  </a:txBody>
                  <a:tcPr marL="63500" marR="63500" marT="63500" marB="63500" anchor="t" anchorCtr="0" horzOverflow="overflow"/>
                </a:tc>
                <a:tc>
                  <a:txBody>
                    <a:bodyPr/>
                    <a:lstStyle/>
                    <a:p>
                      <a:pPr lvl="0" algn="l">
                        <a:defRPr b="0" i="0" sz="1800"/>
                      </a:pPr>
                      <a:r>
                        <a:rPr b="1" sz="1700">
                          <a:sym typeface="Arial Narrow"/>
                        </a:rPr>
                        <a:t>At least seven killed in shooting at Sikh temple in Wisconsin</a:t>
                      </a:r>
                    </a:p>
                  </a:txBody>
                  <a:tcPr marL="63500" marR="63500" marT="63500" marB="63500" anchor="t" anchorCtr="0" horzOverflow="overflow"/>
                </a:tc>
              </a:tr>
              <a:tr h="939800">
                <a:tc>
                  <a:txBody>
                    <a:bodyPr/>
                    <a:lstStyle/>
                    <a:p>
                      <a:pPr lvl="0" algn="l">
                        <a:defRPr b="0" i="0" sz="1800"/>
                      </a:pPr>
                      <a:r>
                        <a:rPr b="1" sz="1700">
                          <a:latin typeface="Arial"/>
                          <a:ea typeface="Arial"/>
                          <a:cs typeface="Arial"/>
                        </a:rPr>
                        <a:t>5</a:t>
                      </a:r>
                    </a:p>
                  </a:txBody>
                  <a:tcPr marL="63500" marR="63500" marT="63500" marB="63500" anchor="t" anchorCtr="0" horzOverflow="overflow"/>
                </a:tc>
                <a:tc>
                  <a:txBody>
                    <a:bodyPr/>
                    <a:lstStyle/>
                    <a:p>
                      <a:pPr lvl="0" algn="l">
                        <a:defRPr b="0" i="0" sz="1800"/>
                      </a:pPr>
                      <a:r>
                        <a:rPr b="1" sz="1700">
                          <a:latin typeface="Arial"/>
                          <a:ea typeface="Arial"/>
                          <a:cs typeface="Arial"/>
                        </a:rPr>
                        <a:t>0.054</a:t>
                      </a:r>
                    </a:p>
                  </a:txBody>
                  <a:tcPr marL="63500" marR="63500" marT="63500" marB="63500" anchor="t" anchorCtr="0" horzOverflow="overflow"/>
                </a:tc>
                <a:tc>
                  <a:txBody>
                    <a:bodyPr/>
                    <a:lstStyle/>
                    <a:p>
                      <a:pPr lvl="0" algn="l">
                        <a:defRPr b="0" i="0" sz="1800"/>
                      </a:pPr>
                      <a:r>
                        <a:rPr b="1" sz="1700">
                          <a:sym typeface="Arial Narrow"/>
                        </a:rPr>
                        <a:t>Four people were shot inside the Sikh Temple of Wisconsin and three outside, including a gunman killed by police, Greenfield Police Chief Bradley Wendtlandt told reporters.</a:t>
                      </a:r>
                    </a:p>
                  </a:txBody>
                  <a:tcPr marL="63500" marR="63500" marT="63500" marB="63500" anchor="t" anchorCtr="0" horzOverflow="overflow"/>
                </a:tc>
              </a:tr>
            </a:tbl>
          </a:graphicData>
        </a:graphic>
      </p:graphicFrame>
    </p:spTree>
  </p:cSld>
  <p:clrMapOvr>
    <a:masterClrMapping/>
  </p:clrMapOvr>
  <p:transition spd="med" advClick="1"/>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4" name="Shape 184"/>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Tracking news topics</a:t>
            </a:r>
          </a:p>
        </p:txBody>
      </p:sp>
      <p:sp>
        <p:nvSpPr>
          <p:cNvPr id="185" name="Shape 185"/>
          <p:cNvSpPr/>
          <p:nvPr/>
        </p:nvSpPr>
        <p:spPr>
          <a:xfrm>
            <a:off x="2190866" y="1814534"/>
            <a:ext cx="6607784" cy="361162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marL="387684" indent="-387684">
              <a:lnSpc>
                <a:spcPct val="150000"/>
              </a:lnSpc>
              <a:buSzPct val="100000"/>
              <a:buAutoNum type="arabicPeriod" startAt="3"/>
            </a:pPr>
            <a:r>
              <a:rPr b="1" sz="2900">
                <a:latin typeface="Arial"/>
                <a:ea typeface="Arial"/>
                <a:cs typeface="Arial"/>
                <a:sym typeface="Arial"/>
              </a:rPr>
              <a:t>Qualify sentences as output</a:t>
            </a:r>
            <a:endParaRPr b="1" sz="2900">
              <a:latin typeface="Arial"/>
              <a:ea typeface="Arial"/>
              <a:cs typeface="Arial"/>
              <a:sym typeface="Arial"/>
            </a:endParaRPr>
          </a:p>
          <a:p>
            <a:pPr lvl="0" marL="228600" indent="-228600">
              <a:lnSpc>
                <a:spcPct val="150000"/>
              </a:lnSpc>
              <a:buSzPct val="100000"/>
              <a:buChar char="•"/>
            </a:pPr>
            <a:r>
              <a:rPr sz="2900">
                <a:latin typeface="Arial"/>
                <a:ea typeface="Arial"/>
                <a:cs typeface="Arial"/>
                <a:sym typeface="Arial"/>
              </a:rPr>
              <a:t>Useful: similar to recently seen salient information and </a:t>
            </a:r>
            <a:r>
              <a:rPr b="1" sz="2900">
                <a:latin typeface="Arial"/>
                <a:ea typeface="Arial"/>
                <a:cs typeface="Arial"/>
                <a:sym typeface="Arial"/>
              </a:rPr>
              <a:t>on-topic</a:t>
            </a:r>
            <a:endParaRPr sz="2900">
              <a:latin typeface="Arial"/>
              <a:ea typeface="Arial"/>
              <a:cs typeface="Arial"/>
              <a:sym typeface="Arial"/>
            </a:endParaRPr>
          </a:p>
          <a:p>
            <a:pPr lvl="0" marL="228600" indent="-228600">
              <a:lnSpc>
                <a:spcPct val="150000"/>
              </a:lnSpc>
              <a:buSzPct val="100000"/>
              <a:buChar char="•"/>
            </a:pPr>
            <a:r>
              <a:rPr b="1" sz="2900">
                <a:latin typeface="Arial"/>
                <a:ea typeface="Arial"/>
                <a:cs typeface="Arial"/>
                <a:sym typeface="Arial"/>
              </a:rPr>
              <a:t>Novel: contain previously unseen information</a:t>
            </a:r>
            <a:endParaRPr b="1" sz="2900">
              <a:latin typeface="Arial"/>
              <a:ea typeface="Arial"/>
              <a:cs typeface="Arial"/>
              <a:sym typeface="Arial"/>
            </a:endParaRPr>
          </a:p>
        </p:txBody>
      </p:sp>
      <p:sp>
        <p:nvSpPr>
          <p:cNvPr id="186" name="Shape 186"/>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Tree>
  </p:cSld>
  <p:clrMapOvr>
    <a:masterClrMapping/>
  </p:clrMapOvr>
  <p:transition spd="med" advClick="1"/>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0" name="Shape 190"/>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Evaluation</a:t>
            </a:r>
          </a:p>
        </p:txBody>
      </p:sp>
      <p:sp>
        <p:nvSpPr>
          <p:cNvPr id="191" name="Shape 191"/>
          <p:cNvSpPr/>
          <p:nvPr/>
        </p:nvSpPr>
        <p:spPr>
          <a:xfrm>
            <a:off x="2190866" y="1243034"/>
            <a:ext cx="6607784" cy="473120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a:r>
              <a:rPr sz="2900">
                <a:latin typeface="Arial"/>
                <a:ea typeface="Arial"/>
                <a:cs typeface="Arial"/>
                <a:sym typeface="Arial"/>
              </a:rPr>
              <a:t>TREC 2013 Temporal Summarization</a:t>
            </a:r>
            <a:endParaRPr sz="2900">
              <a:latin typeface="Arial"/>
              <a:ea typeface="Arial"/>
              <a:cs typeface="Arial"/>
              <a:sym typeface="Arial"/>
            </a:endParaRPr>
          </a:p>
          <a:p>
            <a:pPr lvl="0">
              <a:lnSpc>
                <a:spcPct val="150000"/>
              </a:lnSpc>
            </a:pPr>
            <a:endParaRPr sz="1400">
              <a:latin typeface="Arial"/>
              <a:ea typeface="Arial"/>
              <a:cs typeface="Arial"/>
              <a:sym typeface="Arial"/>
            </a:endParaRPr>
          </a:p>
          <a:p>
            <a:pPr lvl="0">
              <a:lnSpc>
                <a:spcPct val="150000"/>
              </a:lnSpc>
            </a:pPr>
            <a:r>
              <a:rPr sz="2100">
                <a:latin typeface="Arial"/>
                <a:ea typeface="Arial"/>
                <a:cs typeface="Arial"/>
                <a:sym typeface="Arial"/>
              </a:rPr>
              <a:t>buenos aires train crash</a:t>
            </a:r>
            <a:endParaRPr sz="2100">
              <a:latin typeface="Arial"/>
              <a:ea typeface="Arial"/>
              <a:cs typeface="Arial"/>
              <a:sym typeface="Arial"/>
            </a:endParaRPr>
          </a:p>
          <a:p>
            <a:pPr lvl="0">
              <a:lnSpc>
                <a:spcPct val="150000"/>
              </a:lnSpc>
            </a:pPr>
            <a:r>
              <a:rPr sz="2100">
                <a:latin typeface="Arial"/>
                <a:ea typeface="Arial"/>
                <a:cs typeface="Arial"/>
                <a:sym typeface="Arial"/>
              </a:rPr>
              <a:t>pakistan factory fires</a:t>
            </a:r>
            <a:endParaRPr sz="2100">
              <a:latin typeface="Arial"/>
              <a:ea typeface="Arial"/>
              <a:cs typeface="Arial"/>
              <a:sym typeface="Arial"/>
            </a:endParaRPr>
          </a:p>
          <a:p>
            <a:pPr lvl="0">
              <a:lnSpc>
                <a:spcPct val="150000"/>
              </a:lnSpc>
            </a:pPr>
            <a:r>
              <a:rPr sz="2100">
                <a:latin typeface="Arial"/>
                <a:ea typeface="Arial"/>
                <a:cs typeface="Arial"/>
                <a:sym typeface="Arial"/>
              </a:rPr>
              <a:t>colorado shooting</a:t>
            </a:r>
            <a:endParaRPr sz="2100">
              <a:latin typeface="Arial"/>
              <a:ea typeface="Arial"/>
              <a:cs typeface="Arial"/>
              <a:sym typeface="Arial"/>
            </a:endParaRPr>
          </a:p>
          <a:p>
            <a:pPr lvl="0">
              <a:lnSpc>
                <a:spcPct val="150000"/>
              </a:lnSpc>
            </a:pPr>
            <a:r>
              <a:rPr sz="2100">
                <a:latin typeface="Arial"/>
                <a:ea typeface="Arial"/>
                <a:cs typeface="Arial"/>
                <a:sym typeface="Arial"/>
              </a:rPr>
              <a:t>sikh temple shooting</a:t>
            </a:r>
            <a:endParaRPr sz="2100">
              <a:latin typeface="Arial"/>
              <a:ea typeface="Arial"/>
              <a:cs typeface="Arial"/>
              <a:sym typeface="Arial"/>
            </a:endParaRPr>
          </a:p>
          <a:p>
            <a:pPr lvl="0">
              <a:lnSpc>
                <a:spcPct val="150000"/>
              </a:lnSpc>
            </a:pPr>
            <a:r>
              <a:rPr sz="2100">
                <a:latin typeface="Arial"/>
                <a:ea typeface="Arial"/>
                <a:cs typeface="Arial"/>
                <a:sym typeface="Arial"/>
              </a:rPr>
              <a:t>hurricane isaac</a:t>
            </a:r>
            <a:endParaRPr sz="2100">
              <a:latin typeface="Arial"/>
              <a:ea typeface="Arial"/>
              <a:cs typeface="Arial"/>
              <a:sym typeface="Arial"/>
            </a:endParaRPr>
          </a:p>
          <a:p>
            <a:pPr lvl="0">
              <a:lnSpc>
                <a:spcPct val="150000"/>
              </a:lnSpc>
            </a:pPr>
            <a:r>
              <a:rPr sz="2100">
                <a:latin typeface="Arial"/>
                <a:ea typeface="Arial"/>
                <a:cs typeface="Arial"/>
                <a:sym typeface="Arial"/>
              </a:rPr>
              <a:t>hurricane sandy</a:t>
            </a:r>
            <a:endParaRPr sz="2100">
              <a:latin typeface="Arial"/>
              <a:ea typeface="Arial"/>
              <a:cs typeface="Arial"/>
              <a:sym typeface="Arial"/>
            </a:endParaRPr>
          </a:p>
          <a:p>
            <a:pPr lvl="0">
              <a:lnSpc>
                <a:spcPct val="150000"/>
              </a:lnSpc>
            </a:pPr>
            <a:r>
              <a:rPr sz="2100">
                <a:latin typeface="Arial"/>
                <a:ea typeface="Arial"/>
                <a:cs typeface="Arial"/>
                <a:sym typeface="Arial"/>
              </a:rPr>
              <a:t>typhoon bopha</a:t>
            </a:r>
            <a:endParaRPr sz="2100">
              <a:latin typeface="Arial"/>
              <a:ea typeface="Arial"/>
              <a:cs typeface="Arial"/>
              <a:sym typeface="Arial"/>
            </a:endParaRPr>
          </a:p>
          <a:p>
            <a:pPr lvl="0">
              <a:lnSpc>
                <a:spcPct val="150000"/>
              </a:lnSpc>
            </a:pPr>
            <a:r>
              <a:rPr sz="2100">
                <a:latin typeface="Arial"/>
                <a:ea typeface="Arial"/>
                <a:cs typeface="Arial"/>
                <a:sym typeface="Arial"/>
              </a:rPr>
              <a:t>quatemala earthquake</a:t>
            </a:r>
            <a:endParaRPr sz="2100">
              <a:latin typeface="Arial"/>
              <a:ea typeface="Arial"/>
              <a:cs typeface="Arial"/>
              <a:sym typeface="Arial"/>
            </a:endParaRPr>
          </a:p>
          <a:p>
            <a:pPr lvl="0">
              <a:lnSpc>
                <a:spcPct val="150000"/>
              </a:lnSpc>
            </a:pPr>
            <a:r>
              <a:rPr sz="2100">
                <a:latin typeface="Arial"/>
                <a:ea typeface="Arial"/>
                <a:cs typeface="Arial"/>
                <a:sym typeface="Arial"/>
              </a:rPr>
              <a:t>tel aviv bus bombing</a:t>
            </a:r>
          </a:p>
        </p:txBody>
      </p:sp>
      <p:sp>
        <p:nvSpPr>
          <p:cNvPr id="192" name="Shape 192"/>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Tree>
  </p:cSld>
  <p:clrMapOvr>
    <a:masterClrMapping/>
  </p:clrMapOvr>
  <p:transition spd="med" advClick="1"/>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6" name="Shape 196"/>
          <p:cNvSpPr/>
          <p:nvPr/>
        </p:nvSpPr>
        <p:spPr>
          <a:xfrm>
            <a:off x="18355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Nuggets Buenos Aires Train Crash</a:t>
            </a:r>
          </a:p>
        </p:txBody>
      </p:sp>
      <p:sp>
        <p:nvSpPr>
          <p:cNvPr id="197" name="Shape 197"/>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graphicFrame>
        <p:nvGraphicFramePr>
          <p:cNvPr id="198" name="Table 198"/>
          <p:cNvGraphicFramePr/>
          <p:nvPr/>
        </p:nvGraphicFramePr>
        <p:xfrm>
          <a:off x="1896423" y="1143000"/>
          <a:ext cx="6537028" cy="5495434"/>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853380"/>
                <a:gridCol w="1614289"/>
                <a:gridCol w="4056657"/>
              </a:tblGrid>
              <a:tr h="461818">
                <a:tc>
                  <a:txBody>
                    <a:bodyPr/>
                    <a:lstStyle/>
                    <a:p>
                      <a:pPr lvl="0" algn="l">
                        <a:defRPr b="0" i="0" sz="1800">
                          <a:solidFill>
                            <a:srgbClr val="000000"/>
                          </a:solidFill>
                        </a:defRPr>
                      </a:pPr>
                      <a:r>
                        <a:rPr b="1">
                          <a:solidFill>
                            <a:srgbClr val="FFFFFF"/>
                          </a:solidFill>
                          <a:latin typeface="Arial"/>
                          <a:ea typeface="Arial"/>
                          <a:cs typeface="Arial"/>
                        </a:rPr>
                        <a:t>id</a:t>
                      </a:r>
                    </a:p>
                  </a:txBody>
                  <a:tcPr marL="63500" marR="63500" marT="63500" marB="63500" anchor="t" anchorCtr="0" horzOverflow="overflow"/>
                </a:tc>
                <a:tc>
                  <a:txBody>
                    <a:bodyPr/>
                    <a:lstStyle/>
                    <a:p>
                      <a:pPr lvl="0" algn="l">
                        <a:defRPr b="0" i="0" sz="1800">
                          <a:solidFill>
                            <a:srgbClr val="000000"/>
                          </a:solidFill>
                        </a:defRPr>
                      </a:pPr>
                      <a:r>
                        <a:rPr b="1">
                          <a:solidFill>
                            <a:srgbClr val="FFFFFF"/>
                          </a:solidFill>
                          <a:latin typeface="Arial"/>
                          <a:ea typeface="Arial"/>
                          <a:cs typeface="Arial"/>
                        </a:rPr>
                        <a:t>timestamp</a:t>
                      </a:r>
                    </a:p>
                  </a:txBody>
                  <a:tcPr marL="63500" marR="63500" marT="63500" marB="63500" anchor="t" anchorCtr="0" horzOverflow="overflow"/>
                </a:tc>
                <a:tc>
                  <a:txBody>
                    <a:bodyPr/>
                    <a:lstStyle/>
                    <a:p>
                      <a:pPr lvl="0" algn="l">
                        <a:defRPr b="0" i="0" sz="1800">
                          <a:solidFill>
                            <a:srgbClr val="000000"/>
                          </a:solidFill>
                        </a:defRPr>
                      </a:pPr>
                      <a:r>
                        <a:rPr b="1" sz="2000">
                          <a:solidFill>
                            <a:srgbClr val="FFFFFF"/>
                          </a:solidFill>
                          <a:latin typeface="Arial"/>
                          <a:ea typeface="Arial"/>
                          <a:cs typeface="Arial"/>
                        </a:rPr>
                        <a:t>content</a:t>
                      </a:r>
                    </a:p>
                  </a:txBody>
                  <a:tcPr marL="63500" marR="63500" marT="63500" marB="63500" anchor="t" anchorCtr="0" horzOverflow="overflow"/>
                </a:tc>
              </a:tr>
              <a:tr h="728290">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a:uFill>
                            <a:solidFill/>
                          </a:uFill>
                          <a:latin typeface="Arial"/>
                          <a:ea typeface="Arial"/>
                          <a:cs typeface="Arial"/>
                        </a:rPr>
                        <a:t>1.050</a:t>
                      </a:r>
                    </a:p>
                  </a:txBody>
                  <a:tcPr marL="63500" marR="63500" marT="63500" marB="63500" anchor="t" anchorCtr="0" horzOverflow="overflow"/>
                </a:tc>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a:uFill>
                            <a:solidFill/>
                          </a:uFill>
                          <a:latin typeface="Arial"/>
                          <a:ea typeface="Arial"/>
                          <a:cs typeface="Arial"/>
                        </a:rPr>
                        <a:t>1329945286</a:t>
                      </a:r>
                    </a:p>
                  </a:txBody>
                  <a:tcPr marL="63500" marR="63500" marT="63500" marB="63500" anchor="t" anchorCtr="0" horzOverflow="overflow"/>
                </a:tc>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sz="2000">
                          <a:uFill>
                            <a:solidFill/>
                          </a:uFill>
                          <a:latin typeface="Arial"/>
                          <a:ea typeface="Arial"/>
                          <a:cs typeface="Arial"/>
                        </a:rPr>
                        <a:t>train accident in Buenos Aires, Argentina.</a:t>
                      </a:r>
                    </a:p>
                  </a:txBody>
                  <a:tcPr marL="63500" marR="63500" marT="63500" marB="63500" anchor="t" anchorCtr="0" horzOverflow="overflow"/>
                </a:tc>
              </a:tr>
              <a:tr h="419100">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a:uFill>
                            <a:solidFill/>
                          </a:uFill>
                          <a:latin typeface="Arial"/>
                          <a:ea typeface="Arial"/>
                          <a:cs typeface="Arial"/>
                        </a:rPr>
                        <a:t>1.051</a:t>
                      </a:r>
                    </a:p>
                  </a:txBody>
                  <a:tcPr marL="63500" marR="63500" marT="63500" marB="63500" anchor="t" anchorCtr="0" horzOverflow="overflow"/>
                </a:tc>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a:uFill>
                            <a:solidFill/>
                          </a:uFill>
                          <a:latin typeface="Arial"/>
                          <a:ea typeface="Arial"/>
                          <a:cs typeface="Arial"/>
                        </a:rPr>
                        <a:t>1329945286</a:t>
                      </a:r>
                    </a:p>
                  </a:txBody>
                  <a:tcPr marL="63500" marR="63500" marT="63500" marB="63500" anchor="t" anchorCtr="0" horzOverflow="overflow"/>
                </a:tc>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sz="2000">
                          <a:uFill>
                            <a:solidFill/>
                          </a:uFill>
                          <a:latin typeface="Arial"/>
                          <a:ea typeface="Arial"/>
                          <a:cs typeface="Arial"/>
                        </a:rPr>
                        <a:t>unknown number were killed</a:t>
                      </a:r>
                    </a:p>
                  </a:txBody>
                  <a:tcPr marL="63500" marR="63500" marT="63500" marB="63500" anchor="t" anchorCtr="0" horzOverflow="overflow"/>
                </a:tc>
              </a:tr>
              <a:tr h="419100">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a:uFill>
                            <a:solidFill/>
                          </a:uFill>
                          <a:latin typeface="Arial"/>
                          <a:ea typeface="Arial"/>
                          <a:cs typeface="Arial"/>
                        </a:rPr>
                        <a:t>1.052</a:t>
                      </a:r>
                    </a:p>
                  </a:txBody>
                  <a:tcPr marL="63500" marR="63500" marT="63500" marB="63500" anchor="t" anchorCtr="0" horzOverflow="overflow"/>
                </a:tc>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a:uFill>
                            <a:solidFill/>
                          </a:uFill>
                          <a:latin typeface="Arial"/>
                          <a:ea typeface="Arial"/>
                          <a:cs typeface="Arial"/>
                        </a:rPr>
                        <a:t>1329945286</a:t>
                      </a:r>
                    </a:p>
                  </a:txBody>
                  <a:tcPr marL="63500" marR="63500" marT="63500" marB="63500" anchor="t" anchorCtr="0" horzOverflow="overflow"/>
                </a:tc>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sz="2000">
                          <a:uFill>
                            <a:solidFill/>
                          </a:uFill>
                          <a:latin typeface="Arial"/>
                          <a:ea typeface="Arial"/>
                          <a:cs typeface="Arial"/>
                        </a:rPr>
                        <a:t>Hundreds injured</a:t>
                      </a:r>
                    </a:p>
                  </a:txBody>
                  <a:tcPr marL="63500" marR="63500" marT="63500" marB="63500" anchor="t" anchorCtr="0" horzOverflow="overflow"/>
                </a:tc>
              </a:tr>
              <a:tr h="419100">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a:uFill>
                            <a:solidFill/>
                          </a:uFill>
                          <a:latin typeface="Arial"/>
                          <a:ea typeface="Arial"/>
                          <a:cs typeface="Arial"/>
                        </a:rPr>
                        <a:t>1.053</a:t>
                      </a:r>
                    </a:p>
                  </a:txBody>
                  <a:tcPr marL="63500" marR="63500" marT="63500" marB="63500" anchor="t" anchorCtr="0" horzOverflow="overflow"/>
                </a:tc>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a:uFill>
                            <a:solidFill/>
                          </a:uFill>
                          <a:latin typeface="Arial"/>
                          <a:ea typeface="Arial"/>
                          <a:cs typeface="Arial"/>
                        </a:rPr>
                        <a:t>1329946985</a:t>
                      </a:r>
                    </a:p>
                  </a:txBody>
                  <a:tcPr marL="63500" marR="63500" marT="63500" marB="63500" anchor="t" anchorCtr="0" horzOverflow="overflow"/>
                </a:tc>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sz="2000">
                          <a:uFill>
                            <a:solidFill/>
                          </a:uFill>
                          <a:latin typeface="Arial"/>
                          <a:ea typeface="Arial"/>
                          <a:cs typeface="Arial"/>
                        </a:rPr>
                        <a:t>in 2012</a:t>
                      </a:r>
                    </a:p>
                  </a:txBody>
                  <a:tcPr marL="63500" marR="63500" marT="63500" marB="63500" anchor="t" anchorCtr="0" horzOverflow="overflow"/>
                </a:tc>
              </a:tr>
              <a:tr h="419100">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a:uFill>
                            <a:solidFill/>
                          </a:uFill>
                          <a:latin typeface="Arial"/>
                          <a:ea typeface="Arial"/>
                          <a:cs typeface="Arial"/>
                        </a:rPr>
                        <a:t>1.054</a:t>
                      </a:r>
                    </a:p>
                  </a:txBody>
                  <a:tcPr marL="63500" marR="63500" marT="63500" marB="63500" anchor="t" anchorCtr="0" horzOverflow="overflow"/>
                </a:tc>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a:uFill>
                            <a:solidFill/>
                          </a:uFill>
                          <a:latin typeface="Arial"/>
                          <a:ea typeface="Arial"/>
                          <a:cs typeface="Arial"/>
                        </a:rPr>
                        <a:t>1329947346</a:t>
                      </a:r>
                    </a:p>
                  </a:txBody>
                  <a:tcPr marL="63500" marR="63500" marT="63500" marB="63500" anchor="t" anchorCtr="0" horzOverflow="overflow"/>
                </a:tc>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sz="2000">
                          <a:uFill>
                            <a:solidFill/>
                          </a:uFill>
                          <a:latin typeface="Arial"/>
                          <a:ea typeface="Arial"/>
                          <a:cs typeface="Arial"/>
                        </a:rPr>
                        <a:t>February 22, 2012</a:t>
                      </a:r>
                    </a:p>
                  </a:txBody>
                  <a:tcPr marL="63500" marR="63500" marT="63500" marB="63500" anchor="t" anchorCtr="0" horzOverflow="overflow"/>
                </a:tc>
              </a:tr>
              <a:tr h="419100">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a:uFill>
                            <a:solidFill/>
                          </a:uFill>
                          <a:latin typeface="Arial"/>
                          <a:ea typeface="Arial"/>
                          <a:cs typeface="Arial"/>
                        </a:rPr>
                        <a:t>1.055</a:t>
                      </a:r>
                    </a:p>
                  </a:txBody>
                  <a:tcPr marL="63500" marR="63500" marT="63500" marB="63500" anchor="t" anchorCtr="0" horzOverflow="overflow"/>
                </a:tc>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a:uFill>
                            <a:solidFill/>
                          </a:uFill>
                          <a:latin typeface="Arial"/>
                          <a:ea typeface="Arial"/>
                          <a:cs typeface="Arial"/>
                        </a:rPr>
                        <a:t>1329947346</a:t>
                      </a:r>
                    </a:p>
                  </a:txBody>
                  <a:tcPr marL="63500" marR="63500" marT="63500" marB="63500" anchor="t" anchorCtr="0" horzOverflow="overflow"/>
                </a:tc>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sz="2000">
                          <a:uFill>
                            <a:solidFill/>
                          </a:uFill>
                          <a:latin typeface="Arial"/>
                          <a:ea typeface="Arial"/>
                          <a:cs typeface="Arial"/>
                        </a:rPr>
                        <a:t>Dozens killed</a:t>
                      </a:r>
                    </a:p>
                  </a:txBody>
                  <a:tcPr marL="63500" marR="63500" marT="63500" marB="63500" anchor="t" anchorCtr="0" horzOverflow="overflow"/>
                </a:tc>
              </a:tr>
              <a:tr h="419100">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a:uFill>
                            <a:solidFill/>
                          </a:uFill>
                          <a:latin typeface="Arial"/>
                          <a:ea typeface="Arial"/>
                          <a:cs typeface="Arial"/>
                        </a:rPr>
                        <a:t>1.056</a:t>
                      </a:r>
                    </a:p>
                  </a:txBody>
                  <a:tcPr marL="63500" marR="63500" marT="63500" marB="63500" anchor="t" anchorCtr="0" horzOverflow="overflow"/>
                </a:tc>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a:uFill>
                            <a:solidFill/>
                          </a:uFill>
                          <a:latin typeface="Arial"/>
                          <a:ea typeface="Arial"/>
                          <a:cs typeface="Arial"/>
                        </a:rPr>
                        <a:t>1329947346</a:t>
                      </a:r>
                    </a:p>
                  </a:txBody>
                  <a:tcPr marL="63500" marR="63500" marT="63500" marB="63500" anchor="t" anchorCtr="0" horzOverflow="overflow"/>
                </a:tc>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sz="2000">
                          <a:uFill>
                            <a:solidFill/>
                          </a:uFill>
                          <a:latin typeface="Arial"/>
                          <a:ea typeface="Arial"/>
                          <a:cs typeface="Arial"/>
                        </a:rPr>
                        <a:t>550 injured</a:t>
                      </a:r>
                    </a:p>
                  </a:txBody>
                  <a:tcPr marL="63500" marR="63500" marT="63500" marB="63500" anchor="t" anchorCtr="0" horzOverflow="overflow"/>
                </a:tc>
              </a:tr>
              <a:tr h="656034">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a:uFill>
                            <a:solidFill/>
                          </a:uFill>
                          <a:latin typeface="Arial"/>
                          <a:ea typeface="Arial"/>
                          <a:cs typeface="Arial"/>
                        </a:rPr>
                        <a:t>1.057</a:t>
                      </a:r>
                    </a:p>
                  </a:txBody>
                  <a:tcPr marL="63500" marR="63500" marT="63500" marB="63500" anchor="t" anchorCtr="0" horzOverflow="overflow"/>
                </a:tc>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a:uFill>
                            <a:solidFill/>
                          </a:uFill>
                          <a:latin typeface="Arial"/>
                          <a:ea typeface="Arial"/>
                          <a:cs typeface="Arial"/>
                        </a:rPr>
                        <a:t>1329948083</a:t>
                      </a:r>
                    </a:p>
                  </a:txBody>
                  <a:tcPr marL="63500" marR="63500" marT="63500" marB="63500" anchor="t" anchorCtr="0" horzOverflow="overflow"/>
                </a:tc>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sz="2000">
                          <a:uFill>
                            <a:solidFill/>
                          </a:uFill>
                          <a:latin typeface="Arial"/>
                          <a:ea typeface="Arial"/>
                          <a:cs typeface="Arial"/>
                        </a:rPr>
                        <a:t>about 1,000 passengers on board the train</a:t>
                      </a:r>
                    </a:p>
                  </a:txBody>
                  <a:tcPr marL="63500" marR="63500" marT="63500" marB="63500" anchor="t" anchorCtr="0" horzOverflow="overflow"/>
                </a:tc>
              </a:tr>
              <a:tr h="423490">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a:uFill>
                            <a:solidFill/>
                          </a:uFill>
                          <a:latin typeface="Arial"/>
                          <a:ea typeface="Arial"/>
                          <a:cs typeface="Arial"/>
                        </a:rPr>
                        <a:t>1.058</a:t>
                      </a:r>
                    </a:p>
                  </a:txBody>
                  <a:tcPr marL="63500" marR="63500" marT="63500" marB="63500" anchor="t" anchorCtr="0" horzOverflow="overflow"/>
                </a:tc>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a:uFill>
                            <a:solidFill/>
                          </a:uFill>
                          <a:latin typeface="Arial"/>
                          <a:ea typeface="Arial"/>
                          <a:cs typeface="Arial"/>
                        </a:rPr>
                        <a:t>1329948083</a:t>
                      </a:r>
                    </a:p>
                  </a:txBody>
                  <a:tcPr marL="63500" marR="63500" marT="63500" marB="63500" anchor="t" anchorCtr="0" horzOverflow="overflow"/>
                </a:tc>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sz="2000">
                          <a:uFill>
                            <a:solidFill/>
                          </a:uFill>
                          <a:latin typeface="Arial"/>
                          <a:ea typeface="Arial"/>
                          <a:cs typeface="Arial"/>
                        </a:rPr>
                        <a:t>the train crashed at the buffer stop</a:t>
                      </a:r>
                    </a:p>
                  </a:txBody>
                  <a:tcPr marL="63500" marR="63500" marT="63500" marB="63500" anchor="t" anchorCtr="0" horzOverflow="overflow"/>
                </a:tc>
              </a:tr>
              <a:tr h="698500">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a:uFill>
                            <a:solidFill/>
                          </a:uFill>
                          <a:latin typeface="Arial"/>
                          <a:ea typeface="Arial"/>
                          <a:cs typeface="Arial"/>
                        </a:rPr>
                        <a:t>1.059</a:t>
                      </a:r>
                    </a:p>
                  </a:txBody>
                  <a:tcPr marL="63500" marR="63500" marT="63500" marB="63500" anchor="t" anchorCtr="0" horzOverflow="overflow"/>
                </a:tc>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a:uFill>
                            <a:solidFill/>
                          </a:uFill>
                          <a:latin typeface="Arial"/>
                          <a:ea typeface="Arial"/>
                          <a:cs typeface="Arial"/>
                        </a:rPr>
                        <a:t>1329948083</a:t>
                      </a:r>
                    </a:p>
                  </a:txBody>
                  <a:tcPr marL="63500" marR="63500" marT="63500" marB="63500" anchor="t" anchorCtr="0" horzOverflow="overflow"/>
                </a:tc>
                <a:tc>
                  <a:txBody>
                    <a:bodyPr/>
                    <a:lstStyle/>
                    <a:p>
                      <a:pPr lvl="0" algn="l"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b="0" i="0" sz="1800"/>
                      </a:pPr>
                      <a:r>
                        <a:rPr sz="2000">
                          <a:uFill>
                            <a:solidFill/>
                          </a:uFill>
                          <a:latin typeface="Arial"/>
                          <a:ea typeface="Arial"/>
                          <a:cs typeface="Arial"/>
                        </a:rPr>
                        <a:t>crashed at speed of 26 kilometers per hour</a:t>
                      </a:r>
                    </a:p>
                  </a:txBody>
                  <a:tcPr marL="63500" marR="63500" marT="63500" marB="63500" anchor="t" anchorCtr="0" horzOverflow="overflow"/>
                </a:tc>
              </a:tr>
            </a:tbl>
          </a:graphicData>
        </a:graphic>
      </p:graphicFrame>
    </p:spTree>
  </p:cSld>
  <p:clrMapOvr>
    <a:masterClrMapping/>
  </p:clrMapOvr>
  <p:transition spd="med" advClick="1"/>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2" name="Shape 202"/>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Evaluation</a:t>
            </a:r>
          </a:p>
        </p:txBody>
      </p:sp>
      <p:sp>
        <p:nvSpPr>
          <p:cNvPr id="203" name="Shape 203"/>
          <p:cNvSpPr/>
          <p:nvPr/>
        </p:nvSpPr>
        <p:spPr>
          <a:xfrm>
            <a:off x="2190866" y="1243034"/>
            <a:ext cx="6607784" cy="499167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marL="290763" indent="-290763">
              <a:lnSpc>
                <a:spcPct val="150000"/>
              </a:lnSpc>
              <a:buSzPct val="100000"/>
              <a:buChar char="•"/>
            </a:pPr>
            <a:r>
              <a:rPr sz="2900">
                <a:latin typeface="Arial"/>
                <a:ea typeface="Arial"/>
                <a:cs typeface="Arial"/>
                <a:sym typeface="Arial"/>
              </a:rPr>
              <a:t>Ground truth maps returned sentences to nuggets</a:t>
            </a:r>
            <a:endParaRPr sz="2900">
              <a:latin typeface="Arial"/>
              <a:ea typeface="Arial"/>
              <a:cs typeface="Arial"/>
              <a:sym typeface="Arial"/>
            </a:endParaRPr>
          </a:p>
          <a:p>
            <a:pPr lvl="0" marL="290763" indent="-290763">
              <a:lnSpc>
                <a:spcPct val="150000"/>
              </a:lnSpc>
              <a:buSzPct val="100000"/>
              <a:buChar char="•"/>
            </a:pPr>
            <a:r>
              <a:rPr sz="2900">
                <a:latin typeface="Arial"/>
                <a:ea typeface="Arial"/>
                <a:cs typeface="Arial"/>
                <a:sym typeface="Arial"/>
              </a:rPr>
              <a:t>Metrics: </a:t>
            </a:r>
            <a:endParaRPr sz="2900">
              <a:latin typeface="Arial"/>
              <a:ea typeface="Arial"/>
              <a:cs typeface="Arial"/>
              <a:sym typeface="Arial"/>
            </a:endParaRPr>
          </a:p>
          <a:p>
            <a:pPr lvl="1" marL="671763" indent="-290763">
              <a:lnSpc>
                <a:spcPct val="150000"/>
              </a:lnSpc>
              <a:buSzPct val="100000"/>
              <a:buChar char="•"/>
            </a:pPr>
            <a:r>
              <a:rPr sz="2400">
                <a:latin typeface="Arial"/>
                <a:ea typeface="Arial"/>
                <a:cs typeface="Arial"/>
                <a:sym typeface="Arial"/>
              </a:rPr>
              <a:t>Mean Expected Gain</a:t>
            </a:r>
            <a:endParaRPr sz="2400">
              <a:latin typeface="Arial"/>
              <a:ea typeface="Arial"/>
              <a:cs typeface="Arial"/>
              <a:sym typeface="Arial"/>
            </a:endParaRPr>
          </a:p>
          <a:p>
            <a:pPr lvl="1" marL="671763" indent="-290763">
              <a:lnSpc>
                <a:spcPct val="150000"/>
              </a:lnSpc>
              <a:buSzPct val="100000"/>
              <a:buChar char="•"/>
            </a:pPr>
            <a:r>
              <a:rPr sz="2400">
                <a:latin typeface="Arial"/>
                <a:ea typeface="Arial"/>
                <a:cs typeface="Arial"/>
                <a:sym typeface="Arial"/>
              </a:rPr>
              <a:t>Latency-Discounted MEG</a:t>
            </a:r>
            <a:endParaRPr sz="2400">
              <a:latin typeface="Arial"/>
              <a:ea typeface="Arial"/>
              <a:cs typeface="Arial"/>
              <a:sym typeface="Arial"/>
            </a:endParaRPr>
          </a:p>
          <a:p>
            <a:pPr lvl="1" marL="671763" indent="-290763">
              <a:lnSpc>
                <a:spcPct val="150000"/>
              </a:lnSpc>
              <a:buSzPct val="100000"/>
              <a:buChar char="•"/>
            </a:pPr>
            <a:r>
              <a:rPr sz="2400">
                <a:latin typeface="Arial"/>
                <a:ea typeface="Arial"/>
                <a:cs typeface="Arial"/>
                <a:sym typeface="Arial"/>
              </a:rPr>
              <a:t>Comprehensiveness</a:t>
            </a:r>
            <a:endParaRPr sz="2400">
              <a:latin typeface="Arial"/>
              <a:ea typeface="Arial"/>
              <a:cs typeface="Arial"/>
              <a:sym typeface="Arial"/>
            </a:endParaRPr>
          </a:p>
          <a:p>
            <a:pPr lvl="1" marL="671763" indent="-290763">
              <a:lnSpc>
                <a:spcPct val="150000"/>
              </a:lnSpc>
              <a:buSzPct val="100000"/>
              <a:buChar char="•"/>
            </a:pPr>
            <a:r>
              <a:rPr sz="2400">
                <a:latin typeface="Arial"/>
                <a:ea typeface="Arial"/>
                <a:cs typeface="Arial"/>
                <a:sym typeface="Arial"/>
              </a:rPr>
              <a:t>F-Measure</a:t>
            </a:r>
            <a:endParaRPr sz="2400">
              <a:latin typeface="Arial"/>
              <a:ea typeface="Arial"/>
              <a:cs typeface="Arial"/>
              <a:sym typeface="Arial"/>
            </a:endParaRPr>
          </a:p>
          <a:p>
            <a:pPr lvl="0">
              <a:lnSpc>
                <a:spcPct val="150000"/>
              </a:lnSpc>
            </a:pPr>
            <a:endParaRPr sz="2900">
              <a:latin typeface="Arial"/>
              <a:ea typeface="Arial"/>
              <a:cs typeface="Arial"/>
              <a:sym typeface="Arial"/>
            </a:endParaRPr>
          </a:p>
        </p:txBody>
      </p:sp>
      <p:sp>
        <p:nvSpPr>
          <p:cNvPr id="204" name="Shape 204"/>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Tree>
  </p:cSld>
  <p:clrMapOvr>
    <a:masterClrMapping/>
  </p:clrMapOvr>
  <p:transition spd="med" advClick="1"/>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8" name="Shape 208"/>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Evaluation</a:t>
            </a:r>
          </a:p>
        </p:txBody>
      </p:sp>
      <p:graphicFrame>
        <p:nvGraphicFramePr>
          <p:cNvPr id="209" name="Table 209"/>
          <p:cNvGraphicFramePr/>
          <p:nvPr/>
        </p:nvGraphicFramePr>
        <p:xfrm>
          <a:off x="1773207" y="1190924"/>
          <a:ext cx="6830242" cy="3067386"/>
        </p:xfrm>
        <a:graphic xmlns:a="http://schemas.openxmlformats.org/drawingml/2006/main">
          <a:graphicData uri="http://schemas.openxmlformats.org/drawingml/2006/table">
            <a:tbl>
              <a:tblPr firstCol="1" firstRow="1" lastCol="0" lastRow="0" bandCol="0" bandRow="1" rtl="0">
                <a:tableStyleId>{4C3C2611-4C71-4FC5-86AE-919BDF0F9419}</a:tableStyleId>
              </a:tblPr>
              <a:tblGrid>
                <a:gridCol w="1363508"/>
                <a:gridCol w="1363508"/>
                <a:gridCol w="1363508"/>
                <a:gridCol w="1363508"/>
                <a:gridCol w="1363508"/>
              </a:tblGrid>
              <a:tr h="763671">
                <a:tc>
                  <a:txBody>
                    <a:bodyPr/>
                    <a:lstStyle/>
                    <a:p>
                      <a:pPr lvl="0" algn="l">
                        <a:defRPr b="0" i="0" sz="1800">
                          <a:solidFill>
                            <a:srgbClr val="000000"/>
                          </a:solidFill>
                        </a:defRPr>
                      </a:pPr>
                      <a:r>
                        <a:rPr b="1" i="1" sz="2000">
                          <a:solidFill>
                            <a:srgbClr val="FFFFFF"/>
                          </a:solidFill>
                          <a:sym typeface="Arial Narrow"/>
                        </a:rPr>
                        <a:t>System</a:t>
                      </a:r>
                    </a:p>
                  </a:txBody>
                  <a:tcPr marL="63500" marR="63500" marT="63500" marB="63500" anchor="t" anchorCtr="0" horzOverflow="overflow"/>
                </a:tc>
                <a:tc>
                  <a:txBody>
                    <a:bodyPr/>
                    <a:lstStyle/>
                    <a:p>
                      <a:pPr lvl="0" algn="l">
                        <a:defRPr b="0" i="0" sz="1800">
                          <a:solidFill>
                            <a:srgbClr val="000000"/>
                          </a:solidFill>
                        </a:defRPr>
                      </a:pPr>
                      <a:r>
                        <a:rPr b="1" i="1" sz="2000">
                          <a:solidFill>
                            <a:srgbClr val="FFFFFF"/>
                          </a:solidFill>
                          <a:sym typeface="Arial Narrow"/>
                        </a:rPr>
                        <a:t>Expected Gain</a:t>
                      </a:r>
                    </a:p>
                  </a:txBody>
                  <a:tcPr marL="63500" marR="63500" marT="63500" marB="63500" anchor="t" anchorCtr="0" horzOverflow="overflow"/>
                </a:tc>
                <a:tc>
                  <a:txBody>
                    <a:bodyPr/>
                    <a:lstStyle/>
                    <a:p>
                      <a:pPr lvl="0" algn="l">
                        <a:defRPr b="0" i="0" sz="1800">
                          <a:solidFill>
                            <a:srgbClr val="000000"/>
                          </a:solidFill>
                        </a:defRPr>
                      </a:pPr>
                      <a:r>
                        <a:rPr b="1" i="1" sz="2000">
                          <a:solidFill>
                            <a:srgbClr val="FFFFFF"/>
                          </a:solidFill>
                          <a:sym typeface="Arial Narrow"/>
                        </a:rPr>
                        <a:t>Latency DEG</a:t>
                      </a:r>
                    </a:p>
                  </a:txBody>
                  <a:tcPr marL="63500" marR="63500" marT="63500" marB="63500" anchor="t" anchorCtr="0" horzOverflow="overflow"/>
                </a:tc>
                <a:tc>
                  <a:txBody>
                    <a:bodyPr/>
                    <a:lstStyle/>
                    <a:p>
                      <a:pPr lvl="0" algn="l">
                        <a:defRPr b="0" i="0" sz="1800">
                          <a:solidFill>
                            <a:srgbClr val="000000"/>
                          </a:solidFill>
                        </a:defRPr>
                      </a:pPr>
                      <a:r>
                        <a:rPr b="1" i="1" sz="2000">
                          <a:solidFill>
                            <a:srgbClr val="FFFFFF"/>
                          </a:solidFill>
                          <a:sym typeface="Arial Narrow"/>
                        </a:rPr>
                        <a:t>Comp.</a:t>
                      </a:r>
                    </a:p>
                  </a:txBody>
                  <a:tcPr marL="63500" marR="63500" marT="63500" marB="63500" anchor="t" anchorCtr="0" horzOverflow="overflow"/>
                </a:tc>
                <a:tc>
                  <a:txBody>
                    <a:bodyPr/>
                    <a:lstStyle/>
                    <a:p>
                      <a:pPr lvl="0" algn="l">
                        <a:defRPr b="0" i="0" sz="1800">
                          <a:solidFill>
                            <a:srgbClr val="000000"/>
                          </a:solidFill>
                        </a:defRPr>
                      </a:pPr>
                      <a:r>
                        <a:rPr b="1" i="1" sz="2000">
                          <a:solidFill>
                            <a:srgbClr val="FFFFFF"/>
                          </a:solidFill>
                          <a:sym typeface="Arial Narrow"/>
                        </a:rPr>
                        <a:t>F-measure</a:t>
                      </a:r>
                    </a:p>
                  </a:txBody>
                  <a:tcPr marL="63500" marR="63500" marT="63500" marB="63500" anchor="t" anchorCtr="0" horzOverflow="overflow"/>
                </a:tc>
              </a:tr>
              <a:tr h="763671">
                <a:tc>
                  <a:txBody>
                    <a:bodyPr/>
                    <a:lstStyle/>
                    <a:p>
                      <a:pPr lvl="0" algn="l">
                        <a:defRPr b="0" i="0" sz="1800">
                          <a:solidFill>
                            <a:srgbClr val="000000"/>
                          </a:solidFill>
                        </a:defRPr>
                      </a:pPr>
                      <a:r>
                        <a:rPr b="1" i="1" sz="2000">
                          <a:solidFill>
                            <a:srgbClr val="FFFFFF"/>
                          </a:solidFill>
                          <a:sym typeface="Arial Narrow"/>
                        </a:rPr>
                        <a:t>PRIS
cluster5</a:t>
                      </a:r>
                    </a:p>
                  </a:txBody>
                  <a:tcPr marL="63500" marR="63500" marT="63500" marB="63500" anchor="ctr" anchorCtr="0" horzOverflow="overflow"/>
                </a:tc>
                <a:tc>
                  <a:txBody>
                    <a:bodyPr/>
                    <a:lstStyle/>
                    <a:p>
                      <a:pPr lvl="0" indent="114300" algn="l">
                        <a:defRPr b="0" i="0" sz="1800"/>
                      </a:pPr>
                      <a:r>
                        <a:rPr sz="2900">
                          <a:sym typeface="Arial Narrow"/>
                        </a:rPr>
                        <a:t>0.149</a:t>
                      </a:r>
                    </a:p>
                  </a:txBody>
                  <a:tcPr marL="63500" marR="63500" marT="63500" marB="63500" anchor="ctr" anchorCtr="0" horzOverflow="overflow"/>
                </a:tc>
                <a:tc>
                  <a:txBody>
                    <a:bodyPr/>
                    <a:lstStyle/>
                    <a:p>
                      <a:pPr lvl="0" indent="114300" algn="l">
                        <a:defRPr b="0" i="0" sz="1800"/>
                      </a:pPr>
                      <a:r>
                        <a:rPr sz="2900">
                          <a:sym typeface="Arial Narrow"/>
                        </a:rPr>
                        <a:t>0.136</a:t>
                      </a:r>
                    </a:p>
                  </a:txBody>
                  <a:tcPr marL="63500" marR="63500" marT="63500" marB="63500" anchor="ctr" anchorCtr="0" horzOverflow="overflow"/>
                </a:tc>
                <a:tc>
                  <a:txBody>
                    <a:bodyPr/>
                    <a:lstStyle/>
                    <a:p>
                      <a:pPr lvl="0" indent="114300" algn="l">
                        <a:defRPr b="0" i="0" sz="1800"/>
                      </a:pPr>
                      <a:r>
                        <a:rPr sz="2900">
                          <a:sym typeface="Arial Narrow"/>
                        </a:rPr>
                        <a:t>0.099</a:t>
                      </a:r>
                    </a:p>
                  </a:txBody>
                  <a:tcPr marL="63500" marR="63500" marT="63500" marB="63500" anchor="ctr" anchorCtr="0" horzOverflow="overflow"/>
                </a:tc>
                <a:tc>
                  <a:txBody>
                    <a:bodyPr/>
                    <a:lstStyle/>
                    <a:p>
                      <a:pPr lvl="0" indent="114300" algn="l">
                        <a:defRPr b="0" i="0" sz="1800"/>
                      </a:pPr>
                      <a:r>
                        <a:rPr sz="2900">
                          <a:sym typeface="Arial Narrow"/>
                        </a:rPr>
                        <a:t>0.060</a:t>
                      </a:r>
                    </a:p>
                  </a:txBody>
                  <a:tcPr marL="63500" marR="63500" marT="63500" marB="63500" anchor="ctr" anchorCtr="0" horzOverflow="overflow"/>
                </a:tc>
              </a:tr>
              <a:tr h="763671">
                <a:tc>
                  <a:txBody>
                    <a:bodyPr/>
                    <a:lstStyle/>
                    <a:p>
                      <a:pPr lvl="0" algn="l">
                        <a:defRPr b="0" i="0" sz="1800">
                          <a:solidFill>
                            <a:srgbClr val="000000"/>
                          </a:solidFill>
                        </a:defRPr>
                      </a:pPr>
                      <a:r>
                        <a:rPr b="1" i="1" sz="2000">
                          <a:solidFill>
                            <a:srgbClr val="FFFFFF"/>
                          </a:solidFill>
                          <a:sym typeface="Arial Narrow"/>
                        </a:rPr>
                        <a:t>ICTNET
run2</a:t>
                      </a:r>
                    </a:p>
                  </a:txBody>
                  <a:tcPr marL="63500" marR="63500" marT="63500" marB="63500" anchor="ctr" anchorCtr="0" horzOverflow="overflow">
                    <a:lnB w="12700">
                      <a:solidFill>
                        <a:srgbClr val="000000"/>
                      </a:solidFill>
                    </a:lnB>
                  </a:tcPr>
                </a:tc>
                <a:tc>
                  <a:txBody>
                    <a:bodyPr/>
                    <a:lstStyle/>
                    <a:p>
                      <a:pPr lvl="0" indent="114300" algn="l">
                        <a:defRPr b="0" i="0" sz="1800"/>
                      </a:pPr>
                      <a:r>
                        <a:rPr sz="2900">
                          <a:sym typeface="Arial Narrow"/>
                        </a:rPr>
                        <a:t>0.102</a:t>
                      </a:r>
                    </a:p>
                  </a:txBody>
                  <a:tcPr marL="63500" marR="63500" marT="63500" marB="63500" anchor="ctr" anchorCtr="0" horzOverflow="overflow">
                    <a:lnB w="12700">
                      <a:solidFill>
                        <a:srgbClr val="000000"/>
                      </a:solidFill>
                    </a:lnB>
                  </a:tcPr>
                </a:tc>
                <a:tc>
                  <a:txBody>
                    <a:bodyPr/>
                    <a:lstStyle/>
                    <a:p>
                      <a:pPr lvl="0" indent="114300" algn="l">
                        <a:defRPr b="0" i="0" sz="1800"/>
                      </a:pPr>
                      <a:r>
                        <a:rPr sz="2900">
                          <a:sym typeface="Arial Narrow"/>
                        </a:rPr>
                        <a:t>0.127</a:t>
                      </a:r>
                    </a:p>
                  </a:txBody>
                  <a:tcPr marL="63500" marR="63500" marT="63500" marB="63500" anchor="ctr" anchorCtr="0" horzOverflow="overflow">
                    <a:lnB w="12700">
                      <a:solidFill>
                        <a:srgbClr val="000000"/>
                      </a:solidFill>
                    </a:lnB>
                  </a:tcPr>
                </a:tc>
                <a:tc>
                  <a:txBody>
                    <a:bodyPr/>
                    <a:lstStyle/>
                    <a:p>
                      <a:pPr lvl="0" indent="114300" algn="l">
                        <a:defRPr b="0" i="0" sz="1800"/>
                      </a:pPr>
                      <a:r>
                        <a:rPr sz="2900">
                          <a:sym typeface="Arial Narrow"/>
                        </a:rPr>
                        <a:t>0.192</a:t>
                      </a:r>
                    </a:p>
                  </a:txBody>
                  <a:tcPr marL="63500" marR="63500" marT="63500" marB="63500" anchor="ctr" anchorCtr="0" horzOverflow="overflow">
                    <a:lnB w="12700">
                      <a:solidFill>
                        <a:srgbClr val="000000"/>
                      </a:solidFill>
                    </a:lnB>
                  </a:tcPr>
                </a:tc>
                <a:tc>
                  <a:txBody>
                    <a:bodyPr/>
                    <a:lstStyle/>
                    <a:p>
                      <a:pPr lvl="0" indent="114300" algn="l">
                        <a:defRPr b="0" i="0" sz="1800"/>
                      </a:pPr>
                      <a:r>
                        <a:rPr sz="2900">
                          <a:sym typeface="Arial Narrow"/>
                        </a:rPr>
                        <a:t>0.067</a:t>
                      </a:r>
                    </a:p>
                  </a:txBody>
                  <a:tcPr marL="63500" marR="63500" marT="63500" marB="63500" anchor="ctr" anchorCtr="0" horzOverflow="overflow">
                    <a:lnB w="12700">
                      <a:solidFill>
                        <a:srgbClr val="000000"/>
                      </a:solidFill>
                    </a:lnB>
                  </a:tcPr>
                </a:tc>
              </a:tr>
              <a:tr h="763671">
                <a:tc>
                  <a:txBody>
                    <a:bodyPr/>
                    <a:lstStyle/>
                    <a:p>
                      <a:pPr lvl="0" algn="l">
                        <a:defRPr b="0" i="0" sz="1800">
                          <a:solidFill>
                            <a:srgbClr val="000000"/>
                          </a:solidFill>
                        </a:defRPr>
                      </a:pPr>
                      <a:r>
                        <a:rPr b="1" i="1" sz="2000">
                          <a:solidFill>
                            <a:srgbClr val="FFFFFF"/>
                          </a:solidFill>
                          <a:sym typeface="Arial Narrow"/>
                        </a:rPr>
                        <a:t>3NN</a:t>
                      </a:r>
                    </a:p>
                  </a:txBody>
                  <a:tcPr marL="63500" marR="63500" marT="63500" marB="63500" anchor="ctr" anchorCtr="0" horzOverflow="overflow">
                    <a:lnT w="12700">
                      <a:solidFill>
                        <a:srgbClr val="000000"/>
                      </a:solidFill>
                    </a:lnT>
                  </a:tcPr>
                </a:tc>
                <a:tc>
                  <a:txBody>
                    <a:bodyPr/>
                    <a:lstStyle/>
                    <a:p>
                      <a:pPr lvl="0" indent="114300" algn="l">
                        <a:defRPr b="0" i="0" sz="1800"/>
                      </a:pPr>
                      <a:r>
                        <a:rPr sz="2900">
                          <a:sym typeface="Arial Narrow"/>
                        </a:rPr>
                        <a:t>0.245‡ </a:t>
                      </a:r>
                    </a:p>
                  </a:txBody>
                  <a:tcPr marL="63500" marR="63500" marT="63500" marB="63500" anchor="ctr" anchorCtr="0" horzOverflow="overflow">
                    <a:lnT w="12700">
                      <a:solidFill>
                        <a:srgbClr val="000000"/>
                      </a:solidFill>
                    </a:lnT>
                  </a:tcPr>
                </a:tc>
                <a:tc>
                  <a:txBody>
                    <a:bodyPr/>
                    <a:lstStyle/>
                    <a:p>
                      <a:pPr lvl="0" indent="114300" algn="l">
                        <a:defRPr b="0" i="0" sz="1800"/>
                      </a:pPr>
                      <a:r>
                        <a:rPr sz="2900">
                          <a:sym typeface="Arial Narrow"/>
                        </a:rPr>
                        <a:t>0.302†‡ </a:t>
                      </a:r>
                    </a:p>
                  </a:txBody>
                  <a:tcPr marL="63500" marR="63500" marT="63500" marB="63500" anchor="ctr" anchorCtr="0" horzOverflow="overflow">
                    <a:lnT w="12700">
                      <a:solidFill>
                        <a:srgbClr val="000000"/>
                      </a:solidFill>
                    </a:lnT>
                  </a:tcPr>
                </a:tc>
                <a:tc>
                  <a:txBody>
                    <a:bodyPr/>
                    <a:lstStyle/>
                    <a:p>
                      <a:pPr lvl="0" indent="114300" algn="l">
                        <a:defRPr b="0" i="0" sz="1800"/>
                      </a:pPr>
                      <a:r>
                        <a:rPr sz="2900">
                          <a:sym typeface="Arial Narrow"/>
                        </a:rPr>
                        <a:t>0.190</a:t>
                      </a:r>
                    </a:p>
                  </a:txBody>
                  <a:tcPr marL="63500" marR="63500" marT="63500" marB="63500" anchor="ctr" anchorCtr="0" horzOverflow="overflow">
                    <a:lnT w="12700">
                      <a:solidFill>
                        <a:srgbClr val="000000"/>
                      </a:solidFill>
                    </a:lnT>
                  </a:tcPr>
                </a:tc>
                <a:tc>
                  <a:txBody>
                    <a:bodyPr/>
                    <a:lstStyle/>
                    <a:p>
                      <a:pPr lvl="0" indent="114300" algn="l">
                        <a:defRPr b="0" i="0" sz="1800"/>
                      </a:pPr>
                      <a:r>
                        <a:rPr sz="2900">
                          <a:sym typeface="Arial Narrow"/>
                        </a:rPr>
                        <a:t>0.107† </a:t>
                      </a:r>
                    </a:p>
                  </a:txBody>
                  <a:tcPr marL="63500" marR="63500" marT="63500" marB="63500" anchor="ctr" anchorCtr="0" horzOverflow="overflow">
                    <a:lnT w="12700">
                      <a:solidFill>
                        <a:srgbClr val="000000"/>
                      </a:solidFill>
                    </a:lnT>
                  </a:tcPr>
                </a:tc>
              </a:tr>
            </a:tbl>
          </a:graphicData>
        </a:graphic>
      </p:graphicFrame>
      <p:sp>
        <p:nvSpPr>
          <p:cNvPr id="210" name="Shape 210"/>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
        <p:nvSpPr>
          <p:cNvPr id="211" name="Shape 211"/>
          <p:cNvSpPr/>
          <p:nvPr/>
        </p:nvSpPr>
        <p:spPr>
          <a:xfrm>
            <a:off x="1788109" y="5834379"/>
            <a:ext cx="4716771" cy="95943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lvl="0" indent="114300"/>
            <a:r>
              <a:rPr sz="2000">
                <a:latin typeface="Arial"/>
                <a:ea typeface="Arial"/>
                <a:cs typeface="Arial"/>
                <a:sym typeface="Arial"/>
              </a:rPr>
              <a:t>† significant improvement over PRIS</a:t>
            </a:r>
            <a:endParaRPr sz="2000">
              <a:latin typeface="Arial"/>
              <a:ea typeface="Arial"/>
              <a:cs typeface="Arial"/>
              <a:sym typeface="Arial"/>
            </a:endParaRPr>
          </a:p>
          <a:p>
            <a:pPr lvl="0" indent="114300"/>
            <a:r>
              <a:rPr sz="2000">
                <a:latin typeface="Arial"/>
                <a:ea typeface="Arial"/>
                <a:cs typeface="Arial"/>
                <a:sym typeface="Arial"/>
              </a:rPr>
              <a:t>‡ significant improvement over ICTNET</a:t>
            </a:r>
            <a:endParaRPr sz="2000">
              <a:latin typeface="Arial"/>
              <a:ea typeface="Arial"/>
              <a:cs typeface="Arial"/>
              <a:sym typeface="Arial"/>
            </a:endParaRPr>
          </a:p>
        </p:txBody>
      </p:sp>
    </p:spTree>
  </p:cSld>
  <p:clrMapOvr>
    <a:masterClrMapping/>
  </p:clrMapOvr>
  <p:transition spd="med" advClick="1"/>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5" name="Shape 215"/>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Evaluation</a:t>
            </a:r>
          </a:p>
        </p:txBody>
      </p:sp>
      <p:graphicFrame>
        <p:nvGraphicFramePr>
          <p:cNvPr id="216" name="Table 216"/>
          <p:cNvGraphicFramePr/>
          <p:nvPr/>
        </p:nvGraphicFramePr>
        <p:xfrm>
          <a:off x="1773207" y="1190924"/>
          <a:ext cx="6830242" cy="3835482"/>
        </p:xfrm>
        <a:graphic xmlns:a="http://schemas.openxmlformats.org/drawingml/2006/main">
          <a:graphicData uri="http://schemas.openxmlformats.org/drawingml/2006/table">
            <a:tbl>
              <a:tblPr firstCol="1" firstRow="1" lastCol="0" lastRow="0" bandCol="0" bandRow="1" rtl="0">
                <a:tableStyleId>{4C3C2611-4C71-4FC5-86AE-919BDF0F9419}</a:tableStyleId>
              </a:tblPr>
              <a:tblGrid>
                <a:gridCol w="1363508"/>
                <a:gridCol w="1363508"/>
                <a:gridCol w="1363508"/>
                <a:gridCol w="1363508"/>
                <a:gridCol w="1363508"/>
              </a:tblGrid>
              <a:tr h="764556">
                <a:tc>
                  <a:txBody>
                    <a:bodyPr/>
                    <a:lstStyle/>
                    <a:p>
                      <a:pPr lvl="0" algn="l">
                        <a:defRPr b="0" i="0" sz="1800">
                          <a:solidFill>
                            <a:srgbClr val="000000"/>
                          </a:solidFill>
                        </a:defRPr>
                      </a:pPr>
                      <a:r>
                        <a:rPr b="1" i="1" sz="2000">
                          <a:solidFill>
                            <a:srgbClr val="FFFFFF"/>
                          </a:solidFill>
                          <a:sym typeface="Arial Narrow"/>
                        </a:rPr>
                        <a:t>System</a:t>
                      </a:r>
                    </a:p>
                  </a:txBody>
                  <a:tcPr marL="63500" marR="63500" marT="63500" marB="63500" anchor="t" anchorCtr="0" horzOverflow="overflow"/>
                </a:tc>
                <a:tc>
                  <a:txBody>
                    <a:bodyPr/>
                    <a:lstStyle/>
                    <a:p>
                      <a:pPr lvl="0" algn="l">
                        <a:defRPr b="0" i="0" sz="1800">
                          <a:solidFill>
                            <a:srgbClr val="000000"/>
                          </a:solidFill>
                        </a:defRPr>
                      </a:pPr>
                      <a:r>
                        <a:rPr b="1" i="1" sz="2000">
                          <a:solidFill>
                            <a:srgbClr val="FFFFFF"/>
                          </a:solidFill>
                          <a:sym typeface="Arial Narrow"/>
                        </a:rPr>
                        <a:t>Expected Gain</a:t>
                      </a:r>
                    </a:p>
                  </a:txBody>
                  <a:tcPr marL="63500" marR="63500" marT="63500" marB="63500" anchor="t" anchorCtr="0" horzOverflow="overflow"/>
                </a:tc>
                <a:tc>
                  <a:txBody>
                    <a:bodyPr/>
                    <a:lstStyle/>
                    <a:p>
                      <a:pPr lvl="0" algn="l">
                        <a:defRPr b="0" i="0" sz="1800">
                          <a:solidFill>
                            <a:srgbClr val="000000"/>
                          </a:solidFill>
                        </a:defRPr>
                      </a:pPr>
                      <a:r>
                        <a:rPr b="1" i="1" sz="2000">
                          <a:solidFill>
                            <a:srgbClr val="FFFFFF"/>
                          </a:solidFill>
                          <a:sym typeface="Arial Narrow"/>
                        </a:rPr>
                        <a:t>Latency DEG</a:t>
                      </a:r>
                    </a:p>
                  </a:txBody>
                  <a:tcPr marL="63500" marR="63500" marT="63500" marB="63500" anchor="t" anchorCtr="0" horzOverflow="overflow"/>
                </a:tc>
                <a:tc>
                  <a:txBody>
                    <a:bodyPr/>
                    <a:lstStyle/>
                    <a:p>
                      <a:pPr lvl="0" algn="l">
                        <a:defRPr b="0" i="0" sz="1800">
                          <a:solidFill>
                            <a:srgbClr val="000000"/>
                          </a:solidFill>
                        </a:defRPr>
                      </a:pPr>
                      <a:r>
                        <a:rPr b="1" i="1" sz="2000">
                          <a:solidFill>
                            <a:srgbClr val="FFFFFF"/>
                          </a:solidFill>
                          <a:sym typeface="Arial Narrow"/>
                        </a:rPr>
                        <a:t>Comp.</a:t>
                      </a:r>
                    </a:p>
                  </a:txBody>
                  <a:tcPr marL="63500" marR="63500" marT="63500" marB="63500" anchor="t" anchorCtr="0" horzOverflow="overflow"/>
                </a:tc>
                <a:tc>
                  <a:txBody>
                    <a:bodyPr/>
                    <a:lstStyle/>
                    <a:p>
                      <a:pPr lvl="0" algn="l">
                        <a:defRPr b="0" i="0" sz="1800">
                          <a:solidFill>
                            <a:srgbClr val="000000"/>
                          </a:solidFill>
                        </a:defRPr>
                      </a:pPr>
                      <a:r>
                        <a:rPr b="1" i="1" sz="2000">
                          <a:solidFill>
                            <a:srgbClr val="FFFFFF"/>
                          </a:solidFill>
                          <a:sym typeface="Arial Narrow"/>
                        </a:rPr>
                        <a:t>F-measure</a:t>
                      </a:r>
                    </a:p>
                  </a:txBody>
                  <a:tcPr marL="63500" marR="63500" marT="63500" marB="63500" anchor="t" anchorCtr="0" horzOverflow="overflow"/>
                </a:tc>
              </a:tr>
              <a:tr h="764556">
                <a:tc>
                  <a:txBody>
                    <a:bodyPr/>
                    <a:lstStyle/>
                    <a:p>
                      <a:pPr lvl="0" algn="l">
                        <a:defRPr b="0" i="0" sz="1800">
                          <a:solidFill>
                            <a:srgbClr val="000000"/>
                          </a:solidFill>
                        </a:defRPr>
                      </a:pPr>
                      <a:r>
                        <a:rPr b="1" i="1" sz="2000">
                          <a:solidFill>
                            <a:srgbClr val="FFFFFF"/>
                          </a:solidFill>
                          <a:sym typeface="Arial Narrow"/>
                        </a:rPr>
                        <a:t>PRIS
cluster5</a:t>
                      </a:r>
                    </a:p>
                  </a:txBody>
                  <a:tcPr marL="63500" marR="63500" marT="63500" marB="63500" anchor="ctr" anchorCtr="0" horzOverflow="overflow"/>
                </a:tc>
                <a:tc>
                  <a:txBody>
                    <a:bodyPr/>
                    <a:lstStyle/>
                    <a:p>
                      <a:pPr lvl="0" indent="114300" algn="l">
                        <a:defRPr b="0" i="0" sz="1800"/>
                      </a:pPr>
                      <a:r>
                        <a:rPr sz="2900">
                          <a:sym typeface="Arial Narrow"/>
                        </a:rPr>
                        <a:t>0.149</a:t>
                      </a:r>
                    </a:p>
                  </a:txBody>
                  <a:tcPr marL="63500" marR="63500" marT="63500" marB="63500" anchor="ctr" anchorCtr="0" horzOverflow="overflow"/>
                </a:tc>
                <a:tc>
                  <a:txBody>
                    <a:bodyPr/>
                    <a:lstStyle/>
                    <a:p>
                      <a:pPr lvl="0" indent="114300" algn="l">
                        <a:defRPr b="0" i="0" sz="1800"/>
                      </a:pPr>
                      <a:r>
                        <a:rPr sz="2900">
                          <a:sym typeface="Arial Narrow"/>
                        </a:rPr>
                        <a:t>0.136</a:t>
                      </a:r>
                    </a:p>
                  </a:txBody>
                  <a:tcPr marL="63500" marR="63500" marT="63500" marB="63500" anchor="ctr" anchorCtr="0" horzOverflow="overflow"/>
                </a:tc>
                <a:tc>
                  <a:txBody>
                    <a:bodyPr/>
                    <a:lstStyle/>
                    <a:p>
                      <a:pPr lvl="0" indent="114300" algn="l">
                        <a:defRPr b="0" i="0" sz="1800"/>
                      </a:pPr>
                      <a:r>
                        <a:rPr sz="2900">
                          <a:sym typeface="Arial Narrow"/>
                        </a:rPr>
                        <a:t>0.099</a:t>
                      </a:r>
                    </a:p>
                  </a:txBody>
                  <a:tcPr marL="63500" marR="63500" marT="63500" marB="63500" anchor="ctr" anchorCtr="0" horzOverflow="overflow"/>
                </a:tc>
                <a:tc>
                  <a:txBody>
                    <a:bodyPr/>
                    <a:lstStyle/>
                    <a:p>
                      <a:pPr lvl="0" indent="114300" algn="l">
                        <a:defRPr b="0" i="0" sz="1800"/>
                      </a:pPr>
                      <a:r>
                        <a:rPr sz="2900">
                          <a:sym typeface="Arial Narrow"/>
                        </a:rPr>
                        <a:t>0.060</a:t>
                      </a:r>
                    </a:p>
                  </a:txBody>
                  <a:tcPr marL="63500" marR="63500" marT="63500" marB="63500" anchor="ctr" anchorCtr="0" horzOverflow="overflow"/>
                </a:tc>
              </a:tr>
              <a:tr h="764556">
                <a:tc>
                  <a:txBody>
                    <a:bodyPr/>
                    <a:lstStyle/>
                    <a:p>
                      <a:pPr lvl="0" algn="l">
                        <a:defRPr b="0" i="0" sz="1800">
                          <a:solidFill>
                            <a:srgbClr val="000000"/>
                          </a:solidFill>
                        </a:defRPr>
                      </a:pPr>
                      <a:r>
                        <a:rPr b="1" i="1" sz="2000">
                          <a:solidFill>
                            <a:srgbClr val="FFFFFF"/>
                          </a:solidFill>
                          <a:sym typeface="Arial Narrow"/>
                        </a:rPr>
                        <a:t>ICTNET
run2</a:t>
                      </a:r>
                    </a:p>
                  </a:txBody>
                  <a:tcPr marL="63500" marR="63500" marT="63500" marB="63500" anchor="ctr" anchorCtr="0" horzOverflow="overflow">
                    <a:lnB w="12700">
                      <a:solidFill>
                        <a:srgbClr val="000000"/>
                      </a:solidFill>
                    </a:lnB>
                  </a:tcPr>
                </a:tc>
                <a:tc>
                  <a:txBody>
                    <a:bodyPr/>
                    <a:lstStyle/>
                    <a:p>
                      <a:pPr lvl="0" indent="114300" algn="l">
                        <a:defRPr b="0" i="0" sz="1800"/>
                      </a:pPr>
                      <a:r>
                        <a:rPr sz="2900">
                          <a:sym typeface="Arial Narrow"/>
                        </a:rPr>
                        <a:t>0.102</a:t>
                      </a:r>
                    </a:p>
                  </a:txBody>
                  <a:tcPr marL="63500" marR="63500" marT="63500" marB="63500" anchor="ctr" anchorCtr="0" horzOverflow="overflow">
                    <a:lnB w="12700">
                      <a:solidFill>
                        <a:srgbClr val="000000"/>
                      </a:solidFill>
                    </a:lnB>
                  </a:tcPr>
                </a:tc>
                <a:tc>
                  <a:txBody>
                    <a:bodyPr/>
                    <a:lstStyle/>
                    <a:p>
                      <a:pPr lvl="0" indent="114300" algn="l">
                        <a:defRPr b="0" i="0" sz="1800"/>
                      </a:pPr>
                      <a:r>
                        <a:rPr sz="2900">
                          <a:sym typeface="Arial Narrow"/>
                        </a:rPr>
                        <a:t>0.127</a:t>
                      </a:r>
                    </a:p>
                  </a:txBody>
                  <a:tcPr marL="63500" marR="63500" marT="63500" marB="63500" anchor="ctr" anchorCtr="0" horzOverflow="overflow">
                    <a:lnB w="12700">
                      <a:solidFill>
                        <a:srgbClr val="000000"/>
                      </a:solidFill>
                    </a:lnB>
                  </a:tcPr>
                </a:tc>
                <a:tc>
                  <a:txBody>
                    <a:bodyPr/>
                    <a:lstStyle/>
                    <a:p>
                      <a:pPr lvl="0" indent="114300" algn="l">
                        <a:defRPr b="0" i="0" sz="1800"/>
                      </a:pPr>
                      <a:r>
                        <a:rPr sz="2900">
                          <a:sym typeface="Arial Narrow"/>
                        </a:rPr>
                        <a:t>0.192</a:t>
                      </a:r>
                    </a:p>
                  </a:txBody>
                  <a:tcPr marL="63500" marR="63500" marT="63500" marB="63500" anchor="ctr" anchorCtr="0" horzOverflow="overflow">
                    <a:lnB w="12700">
                      <a:solidFill>
                        <a:srgbClr val="000000"/>
                      </a:solidFill>
                    </a:lnB>
                  </a:tcPr>
                </a:tc>
                <a:tc>
                  <a:txBody>
                    <a:bodyPr/>
                    <a:lstStyle/>
                    <a:p>
                      <a:pPr lvl="0" indent="114300" algn="l">
                        <a:defRPr b="0" i="0" sz="1800"/>
                      </a:pPr>
                      <a:r>
                        <a:rPr sz="2900">
                          <a:sym typeface="Arial Narrow"/>
                        </a:rPr>
                        <a:t>0.067</a:t>
                      </a:r>
                    </a:p>
                  </a:txBody>
                  <a:tcPr marL="63500" marR="63500" marT="63500" marB="63500" anchor="ctr" anchorCtr="0" horzOverflow="overflow">
                    <a:lnB w="12700">
                      <a:solidFill>
                        <a:srgbClr val="000000"/>
                      </a:solidFill>
                    </a:lnB>
                  </a:tcPr>
                </a:tc>
              </a:tr>
              <a:tr h="764556">
                <a:tc>
                  <a:txBody>
                    <a:bodyPr/>
                    <a:lstStyle/>
                    <a:p>
                      <a:pPr lvl="0" algn="l">
                        <a:defRPr b="0" i="0" sz="1800">
                          <a:solidFill>
                            <a:srgbClr val="000000"/>
                          </a:solidFill>
                        </a:defRPr>
                      </a:pPr>
                      <a:r>
                        <a:rPr b="1" i="1" sz="2000">
                          <a:solidFill>
                            <a:srgbClr val="FFFFFF"/>
                          </a:solidFill>
                          <a:sym typeface="Arial Narrow"/>
                        </a:rPr>
                        <a:t>3NN</a:t>
                      </a:r>
                    </a:p>
                  </a:txBody>
                  <a:tcPr marL="63500" marR="63500" marT="63500" marB="63500" anchor="ctr" anchorCtr="0" horzOverflow="overflow">
                    <a:lnT w="12700">
                      <a:solidFill>
                        <a:srgbClr val="000000"/>
                      </a:solidFill>
                    </a:lnT>
                  </a:tcPr>
                </a:tc>
                <a:tc>
                  <a:txBody>
                    <a:bodyPr/>
                    <a:lstStyle/>
                    <a:p>
                      <a:pPr lvl="0" indent="114300" algn="l">
                        <a:defRPr b="0" i="0" sz="1800"/>
                      </a:pPr>
                      <a:r>
                        <a:rPr sz="2900">
                          <a:sym typeface="Arial Narrow"/>
                        </a:rPr>
                        <a:t>0.245‡ </a:t>
                      </a:r>
                    </a:p>
                  </a:txBody>
                  <a:tcPr marL="63500" marR="63500" marT="63500" marB="63500" anchor="ctr" anchorCtr="0" horzOverflow="overflow">
                    <a:lnT w="12700">
                      <a:solidFill>
                        <a:srgbClr val="000000"/>
                      </a:solidFill>
                    </a:lnT>
                  </a:tcPr>
                </a:tc>
                <a:tc>
                  <a:txBody>
                    <a:bodyPr/>
                    <a:lstStyle/>
                    <a:p>
                      <a:pPr lvl="0" indent="114300" algn="l">
                        <a:defRPr b="0" i="0" sz="1800"/>
                      </a:pPr>
                      <a:r>
                        <a:rPr sz="2900">
                          <a:sym typeface="Arial Narrow"/>
                        </a:rPr>
                        <a:t>0.302†‡ </a:t>
                      </a:r>
                    </a:p>
                  </a:txBody>
                  <a:tcPr marL="63500" marR="63500" marT="63500" marB="63500" anchor="ctr" anchorCtr="0" horzOverflow="overflow">
                    <a:lnT w="12700">
                      <a:solidFill>
                        <a:srgbClr val="000000"/>
                      </a:solidFill>
                    </a:lnT>
                  </a:tcPr>
                </a:tc>
                <a:tc>
                  <a:txBody>
                    <a:bodyPr/>
                    <a:lstStyle/>
                    <a:p>
                      <a:pPr lvl="0" indent="114300" algn="l">
                        <a:defRPr b="0" i="0" sz="1800"/>
                      </a:pPr>
                      <a:r>
                        <a:rPr sz="2900">
                          <a:sym typeface="Arial Narrow"/>
                        </a:rPr>
                        <a:t>0.190</a:t>
                      </a:r>
                    </a:p>
                  </a:txBody>
                  <a:tcPr marL="63500" marR="63500" marT="63500" marB="63500" anchor="ctr" anchorCtr="0" horzOverflow="overflow">
                    <a:lnT w="12700">
                      <a:solidFill>
                        <a:srgbClr val="000000"/>
                      </a:solidFill>
                    </a:lnT>
                  </a:tcPr>
                </a:tc>
                <a:tc>
                  <a:txBody>
                    <a:bodyPr/>
                    <a:lstStyle/>
                    <a:p>
                      <a:pPr lvl="0" indent="114300" algn="l">
                        <a:defRPr b="0" i="0" sz="1800"/>
                      </a:pPr>
                      <a:r>
                        <a:rPr sz="2900">
                          <a:sym typeface="Arial Narrow"/>
                        </a:rPr>
                        <a:t>0.107† </a:t>
                      </a:r>
                    </a:p>
                  </a:txBody>
                  <a:tcPr marL="63500" marR="63500" marT="63500" marB="63500" anchor="ctr" anchorCtr="0" horzOverflow="overflow">
                    <a:lnT w="12700">
                      <a:solidFill>
                        <a:srgbClr val="000000"/>
                      </a:solidFill>
                    </a:lnT>
                  </a:tcPr>
                </a:tc>
              </a:tr>
              <a:tr h="764556">
                <a:tc>
                  <a:txBody>
                    <a:bodyPr/>
                    <a:lstStyle/>
                    <a:p>
                      <a:pPr lvl="0" algn="l">
                        <a:defRPr b="0" i="0" sz="1800">
                          <a:solidFill>
                            <a:srgbClr val="000000"/>
                          </a:solidFill>
                        </a:defRPr>
                      </a:pPr>
                      <a:r>
                        <a:rPr b="1" i="1" sz="2000">
                          <a:solidFill>
                            <a:srgbClr val="FFFFFF"/>
                          </a:solidFill>
                          <a:sym typeface="Arial Narrow"/>
                        </a:rPr>
                        <a:t>unigram</a:t>
                      </a:r>
                    </a:p>
                  </a:txBody>
                  <a:tcPr marL="63500" marR="63500" marT="63500" marB="63500" anchor="ctr" anchorCtr="0" horzOverflow="overflow"/>
                </a:tc>
                <a:tc>
                  <a:txBody>
                    <a:bodyPr/>
                    <a:lstStyle/>
                    <a:p>
                      <a:pPr lvl="0" indent="114300" algn="l">
                        <a:defRPr b="0" i="0" sz="1800"/>
                      </a:pPr>
                      <a:r>
                        <a:rPr sz="2900">
                          <a:sym typeface="Arial Narrow"/>
                        </a:rPr>
                        <a:t>0.247‡</a:t>
                      </a:r>
                    </a:p>
                  </a:txBody>
                  <a:tcPr marL="63500" marR="63500" marT="63500" marB="63500" anchor="ctr" anchorCtr="0" horzOverflow="overflow"/>
                </a:tc>
                <a:tc>
                  <a:txBody>
                    <a:bodyPr/>
                    <a:lstStyle/>
                    <a:p>
                      <a:pPr lvl="0" indent="114300" algn="l">
                        <a:defRPr b="0" i="0" sz="1800"/>
                      </a:pPr>
                      <a:r>
                        <a:rPr sz="2900">
                          <a:sym typeface="Arial Narrow"/>
                        </a:rPr>
                        <a:t>0.293†‡ </a:t>
                      </a:r>
                    </a:p>
                  </a:txBody>
                  <a:tcPr marL="63500" marR="63500" marT="63500" marB="63500" anchor="ctr" anchorCtr="0" horzOverflow="overflow"/>
                </a:tc>
                <a:tc>
                  <a:txBody>
                    <a:bodyPr/>
                    <a:lstStyle/>
                    <a:p>
                      <a:pPr lvl="0" indent="114300" algn="l">
                        <a:defRPr b="0" i="0" sz="1800"/>
                      </a:pPr>
                      <a:r>
                        <a:rPr sz="2900">
                          <a:sym typeface="Arial Narrow"/>
                        </a:rPr>
                        <a:t>0.170</a:t>
                      </a:r>
                    </a:p>
                  </a:txBody>
                  <a:tcPr marL="63500" marR="63500" marT="63500" marB="63500" anchor="ctr" anchorCtr="0" horzOverflow="overflow"/>
                </a:tc>
                <a:tc>
                  <a:txBody>
                    <a:bodyPr/>
                    <a:lstStyle/>
                    <a:p>
                      <a:pPr lvl="0" indent="114300" algn="l">
                        <a:defRPr b="0" i="0" sz="1800"/>
                      </a:pPr>
                      <a:r>
                        <a:rPr sz="2900">
                          <a:sym typeface="Arial Narrow"/>
                        </a:rPr>
                        <a:t>0.101†‡ </a:t>
                      </a:r>
                    </a:p>
                  </a:txBody>
                  <a:tcPr marL="63500" marR="63500" marT="63500" marB="63500" anchor="ctr" anchorCtr="0" horzOverflow="overflow"/>
                </a:tc>
              </a:tr>
            </a:tbl>
          </a:graphicData>
        </a:graphic>
      </p:graphicFrame>
      <p:sp>
        <p:nvSpPr>
          <p:cNvPr id="217" name="Shape 217"/>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
        <p:nvSpPr>
          <p:cNvPr id="218" name="Shape 218"/>
          <p:cNvSpPr/>
          <p:nvPr/>
        </p:nvSpPr>
        <p:spPr>
          <a:xfrm>
            <a:off x="1788109" y="5834379"/>
            <a:ext cx="4716771" cy="95943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lvl="0" indent="114300"/>
            <a:r>
              <a:rPr sz="2000">
                <a:latin typeface="Arial"/>
                <a:ea typeface="Arial"/>
                <a:cs typeface="Arial"/>
                <a:sym typeface="Arial"/>
              </a:rPr>
              <a:t>† significant improvement over PRIS</a:t>
            </a:r>
            <a:endParaRPr sz="2000">
              <a:latin typeface="Arial"/>
              <a:ea typeface="Arial"/>
              <a:cs typeface="Arial"/>
              <a:sym typeface="Arial"/>
            </a:endParaRPr>
          </a:p>
          <a:p>
            <a:pPr lvl="0" indent="114300"/>
            <a:r>
              <a:rPr sz="2000">
                <a:latin typeface="Arial"/>
                <a:ea typeface="Arial"/>
                <a:cs typeface="Arial"/>
                <a:sym typeface="Arial"/>
              </a:rPr>
              <a:t>‡ significant improvement over ICTNET</a:t>
            </a:r>
            <a:endParaRPr sz="2000">
              <a:latin typeface="Arial"/>
              <a:ea typeface="Arial"/>
              <a:cs typeface="Arial"/>
              <a:sym typeface="Arial"/>
            </a:endParaRPr>
          </a:p>
        </p:txBody>
      </p:sp>
    </p:spTree>
  </p:cSld>
  <p:clrMapOvr>
    <a:masterClrMapping/>
  </p:clrMapOvr>
  <p:transition spd="med" advClick="1"/>
</p:sld>
</file>

<file path=ppt/slides/slide2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2" name="Shape 222"/>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Evaluation</a:t>
            </a:r>
          </a:p>
        </p:txBody>
      </p:sp>
      <p:graphicFrame>
        <p:nvGraphicFramePr>
          <p:cNvPr id="223" name="Table 223"/>
          <p:cNvGraphicFramePr/>
          <p:nvPr/>
        </p:nvGraphicFramePr>
        <p:xfrm>
          <a:off x="1773207" y="1190924"/>
          <a:ext cx="6830242" cy="4607134"/>
        </p:xfrm>
        <a:graphic xmlns:a="http://schemas.openxmlformats.org/drawingml/2006/main">
          <a:graphicData uri="http://schemas.openxmlformats.org/drawingml/2006/table">
            <a:tbl>
              <a:tblPr firstCol="1" firstRow="1" lastCol="0" lastRow="0" bandCol="0" bandRow="1" rtl="0">
                <a:tableStyleId>{4C3C2611-4C71-4FC5-86AE-919BDF0F9419}</a:tableStyleId>
              </a:tblPr>
              <a:tblGrid>
                <a:gridCol w="1363508"/>
                <a:gridCol w="1363508"/>
                <a:gridCol w="1363508"/>
                <a:gridCol w="1363508"/>
                <a:gridCol w="1363508"/>
              </a:tblGrid>
              <a:tr h="765738">
                <a:tc>
                  <a:txBody>
                    <a:bodyPr/>
                    <a:lstStyle/>
                    <a:p>
                      <a:pPr lvl="0" algn="l">
                        <a:defRPr b="0" i="0" sz="1800">
                          <a:solidFill>
                            <a:srgbClr val="000000"/>
                          </a:solidFill>
                        </a:defRPr>
                      </a:pPr>
                      <a:r>
                        <a:rPr b="1" i="1" sz="2000">
                          <a:solidFill>
                            <a:srgbClr val="FFFFFF"/>
                          </a:solidFill>
                          <a:sym typeface="Arial Narrow"/>
                        </a:rPr>
                        <a:t>System</a:t>
                      </a:r>
                    </a:p>
                  </a:txBody>
                  <a:tcPr marL="63500" marR="63500" marT="63500" marB="63500" anchor="t" anchorCtr="0" horzOverflow="overflow"/>
                </a:tc>
                <a:tc>
                  <a:txBody>
                    <a:bodyPr/>
                    <a:lstStyle/>
                    <a:p>
                      <a:pPr lvl="0" algn="l">
                        <a:defRPr b="0" i="0" sz="1800">
                          <a:solidFill>
                            <a:srgbClr val="000000"/>
                          </a:solidFill>
                        </a:defRPr>
                      </a:pPr>
                      <a:r>
                        <a:rPr b="1" i="1" sz="2000">
                          <a:solidFill>
                            <a:srgbClr val="FFFFFF"/>
                          </a:solidFill>
                          <a:sym typeface="Arial Narrow"/>
                        </a:rPr>
                        <a:t>Expected Gain</a:t>
                      </a:r>
                    </a:p>
                  </a:txBody>
                  <a:tcPr marL="63500" marR="63500" marT="63500" marB="63500" anchor="t" anchorCtr="0" horzOverflow="overflow"/>
                </a:tc>
                <a:tc>
                  <a:txBody>
                    <a:bodyPr/>
                    <a:lstStyle/>
                    <a:p>
                      <a:pPr lvl="0" algn="l">
                        <a:defRPr b="0" i="0" sz="1800">
                          <a:solidFill>
                            <a:srgbClr val="000000"/>
                          </a:solidFill>
                        </a:defRPr>
                      </a:pPr>
                      <a:r>
                        <a:rPr b="1" i="1" sz="2000">
                          <a:solidFill>
                            <a:srgbClr val="FFFFFF"/>
                          </a:solidFill>
                          <a:sym typeface="Arial Narrow"/>
                        </a:rPr>
                        <a:t>Latency DEG</a:t>
                      </a:r>
                    </a:p>
                  </a:txBody>
                  <a:tcPr marL="63500" marR="63500" marT="63500" marB="63500" anchor="t" anchorCtr="0" horzOverflow="overflow"/>
                </a:tc>
                <a:tc>
                  <a:txBody>
                    <a:bodyPr/>
                    <a:lstStyle/>
                    <a:p>
                      <a:pPr lvl="0" algn="l">
                        <a:defRPr b="0" i="0" sz="1800">
                          <a:solidFill>
                            <a:srgbClr val="000000"/>
                          </a:solidFill>
                        </a:defRPr>
                      </a:pPr>
                      <a:r>
                        <a:rPr b="1" i="1" sz="2000">
                          <a:solidFill>
                            <a:srgbClr val="FFFFFF"/>
                          </a:solidFill>
                          <a:sym typeface="Arial Narrow"/>
                        </a:rPr>
                        <a:t>Comp.</a:t>
                      </a:r>
                    </a:p>
                  </a:txBody>
                  <a:tcPr marL="63500" marR="63500" marT="63500" marB="63500" anchor="t" anchorCtr="0" horzOverflow="overflow"/>
                </a:tc>
                <a:tc>
                  <a:txBody>
                    <a:bodyPr/>
                    <a:lstStyle/>
                    <a:p>
                      <a:pPr lvl="0" algn="l">
                        <a:defRPr b="0" i="0" sz="1800">
                          <a:solidFill>
                            <a:srgbClr val="000000"/>
                          </a:solidFill>
                        </a:defRPr>
                      </a:pPr>
                      <a:r>
                        <a:rPr b="1" i="1" sz="2000">
                          <a:solidFill>
                            <a:srgbClr val="FFFFFF"/>
                          </a:solidFill>
                          <a:sym typeface="Arial Narrow"/>
                        </a:rPr>
                        <a:t>F-measure</a:t>
                      </a:r>
                    </a:p>
                  </a:txBody>
                  <a:tcPr marL="63500" marR="63500" marT="63500" marB="63500" anchor="t" anchorCtr="0" horzOverflow="overflow"/>
                </a:tc>
              </a:tr>
              <a:tr h="765738">
                <a:tc>
                  <a:txBody>
                    <a:bodyPr/>
                    <a:lstStyle/>
                    <a:p>
                      <a:pPr lvl="0" algn="l">
                        <a:defRPr b="0" i="0" sz="1800">
                          <a:solidFill>
                            <a:srgbClr val="000000"/>
                          </a:solidFill>
                        </a:defRPr>
                      </a:pPr>
                      <a:r>
                        <a:rPr b="1" i="1" sz="2000">
                          <a:solidFill>
                            <a:srgbClr val="FFFFFF"/>
                          </a:solidFill>
                          <a:sym typeface="Arial Narrow"/>
                        </a:rPr>
                        <a:t>PRIS
cluster5</a:t>
                      </a:r>
                    </a:p>
                  </a:txBody>
                  <a:tcPr marL="63500" marR="63500" marT="63500" marB="63500" anchor="ctr" anchorCtr="0" horzOverflow="overflow"/>
                </a:tc>
                <a:tc>
                  <a:txBody>
                    <a:bodyPr/>
                    <a:lstStyle/>
                    <a:p>
                      <a:pPr lvl="0" indent="114300" algn="l">
                        <a:defRPr b="0" i="0" sz="1800"/>
                      </a:pPr>
                      <a:r>
                        <a:rPr sz="2900">
                          <a:sym typeface="Arial Narrow"/>
                        </a:rPr>
                        <a:t>0.149</a:t>
                      </a:r>
                    </a:p>
                  </a:txBody>
                  <a:tcPr marL="63500" marR="63500" marT="63500" marB="63500" anchor="ctr" anchorCtr="0" horzOverflow="overflow"/>
                </a:tc>
                <a:tc>
                  <a:txBody>
                    <a:bodyPr/>
                    <a:lstStyle/>
                    <a:p>
                      <a:pPr lvl="0" indent="114300" algn="l">
                        <a:defRPr b="0" i="0" sz="1800"/>
                      </a:pPr>
                      <a:r>
                        <a:rPr sz="2900">
                          <a:sym typeface="Arial Narrow"/>
                        </a:rPr>
                        <a:t>0.136</a:t>
                      </a:r>
                    </a:p>
                  </a:txBody>
                  <a:tcPr marL="63500" marR="63500" marT="63500" marB="63500" anchor="ctr" anchorCtr="0" horzOverflow="overflow"/>
                </a:tc>
                <a:tc>
                  <a:txBody>
                    <a:bodyPr/>
                    <a:lstStyle/>
                    <a:p>
                      <a:pPr lvl="0" indent="114300" algn="l">
                        <a:defRPr b="0" i="0" sz="1800"/>
                      </a:pPr>
                      <a:r>
                        <a:rPr sz="2900">
                          <a:sym typeface="Arial Narrow"/>
                        </a:rPr>
                        <a:t>0.099</a:t>
                      </a:r>
                    </a:p>
                  </a:txBody>
                  <a:tcPr marL="63500" marR="63500" marT="63500" marB="63500" anchor="ctr" anchorCtr="0" horzOverflow="overflow"/>
                </a:tc>
                <a:tc>
                  <a:txBody>
                    <a:bodyPr/>
                    <a:lstStyle/>
                    <a:p>
                      <a:pPr lvl="0" indent="114300" algn="l">
                        <a:defRPr b="0" i="0" sz="1800"/>
                      </a:pPr>
                      <a:r>
                        <a:rPr sz="2900">
                          <a:sym typeface="Arial Narrow"/>
                        </a:rPr>
                        <a:t>0.060</a:t>
                      </a:r>
                    </a:p>
                  </a:txBody>
                  <a:tcPr marL="63500" marR="63500" marT="63500" marB="63500" anchor="ctr" anchorCtr="0" horzOverflow="overflow"/>
                </a:tc>
              </a:tr>
              <a:tr h="765738">
                <a:tc>
                  <a:txBody>
                    <a:bodyPr/>
                    <a:lstStyle/>
                    <a:p>
                      <a:pPr lvl="0" algn="l">
                        <a:defRPr b="0" i="0" sz="1800">
                          <a:solidFill>
                            <a:srgbClr val="000000"/>
                          </a:solidFill>
                        </a:defRPr>
                      </a:pPr>
                      <a:r>
                        <a:rPr b="1" i="1" sz="2000">
                          <a:solidFill>
                            <a:srgbClr val="FFFFFF"/>
                          </a:solidFill>
                          <a:sym typeface="Arial Narrow"/>
                        </a:rPr>
                        <a:t>ICTNET
run2</a:t>
                      </a:r>
                    </a:p>
                  </a:txBody>
                  <a:tcPr marL="63500" marR="63500" marT="63500" marB="63500" anchor="ctr" anchorCtr="0" horzOverflow="overflow">
                    <a:lnB w="12700">
                      <a:solidFill>
                        <a:srgbClr val="000000"/>
                      </a:solidFill>
                    </a:lnB>
                  </a:tcPr>
                </a:tc>
                <a:tc>
                  <a:txBody>
                    <a:bodyPr/>
                    <a:lstStyle/>
                    <a:p>
                      <a:pPr lvl="0" indent="114300" algn="l">
                        <a:defRPr b="0" i="0" sz="1800"/>
                      </a:pPr>
                      <a:r>
                        <a:rPr sz="2900">
                          <a:sym typeface="Arial Narrow"/>
                        </a:rPr>
                        <a:t>0.102</a:t>
                      </a:r>
                    </a:p>
                  </a:txBody>
                  <a:tcPr marL="63500" marR="63500" marT="63500" marB="63500" anchor="ctr" anchorCtr="0" horzOverflow="overflow">
                    <a:lnB w="12700">
                      <a:solidFill>
                        <a:srgbClr val="000000"/>
                      </a:solidFill>
                    </a:lnB>
                  </a:tcPr>
                </a:tc>
                <a:tc>
                  <a:txBody>
                    <a:bodyPr/>
                    <a:lstStyle/>
                    <a:p>
                      <a:pPr lvl="0" indent="114300" algn="l">
                        <a:defRPr b="0" i="0" sz="1800"/>
                      </a:pPr>
                      <a:r>
                        <a:rPr sz="2900">
                          <a:sym typeface="Arial Narrow"/>
                        </a:rPr>
                        <a:t>0.127</a:t>
                      </a:r>
                    </a:p>
                  </a:txBody>
                  <a:tcPr marL="63500" marR="63500" marT="63500" marB="63500" anchor="ctr" anchorCtr="0" horzOverflow="overflow">
                    <a:lnB w="12700">
                      <a:solidFill>
                        <a:srgbClr val="000000"/>
                      </a:solidFill>
                    </a:lnB>
                  </a:tcPr>
                </a:tc>
                <a:tc>
                  <a:txBody>
                    <a:bodyPr/>
                    <a:lstStyle/>
                    <a:p>
                      <a:pPr lvl="0" indent="114300" algn="l">
                        <a:defRPr b="0" i="0" sz="1800"/>
                      </a:pPr>
                      <a:r>
                        <a:rPr sz="2900">
                          <a:sym typeface="Arial Narrow"/>
                        </a:rPr>
                        <a:t>0.192</a:t>
                      </a:r>
                    </a:p>
                  </a:txBody>
                  <a:tcPr marL="63500" marR="63500" marT="63500" marB="63500" anchor="ctr" anchorCtr="0" horzOverflow="overflow">
                    <a:lnB w="12700">
                      <a:solidFill>
                        <a:srgbClr val="000000"/>
                      </a:solidFill>
                    </a:lnB>
                  </a:tcPr>
                </a:tc>
                <a:tc>
                  <a:txBody>
                    <a:bodyPr/>
                    <a:lstStyle/>
                    <a:p>
                      <a:pPr lvl="0" indent="114300" algn="l">
                        <a:defRPr b="0" i="0" sz="1800"/>
                      </a:pPr>
                      <a:r>
                        <a:rPr sz="2900">
                          <a:sym typeface="Arial Narrow"/>
                        </a:rPr>
                        <a:t>0.067</a:t>
                      </a:r>
                    </a:p>
                  </a:txBody>
                  <a:tcPr marL="63500" marR="63500" marT="63500" marB="63500" anchor="ctr" anchorCtr="0" horzOverflow="overflow">
                    <a:lnB w="12700">
                      <a:solidFill>
                        <a:srgbClr val="000000"/>
                      </a:solidFill>
                    </a:lnB>
                  </a:tcPr>
                </a:tc>
              </a:tr>
              <a:tr h="765738">
                <a:tc>
                  <a:txBody>
                    <a:bodyPr/>
                    <a:lstStyle/>
                    <a:p>
                      <a:pPr lvl="0" algn="l">
                        <a:defRPr b="0" i="0" sz="1800">
                          <a:solidFill>
                            <a:srgbClr val="000000"/>
                          </a:solidFill>
                        </a:defRPr>
                      </a:pPr>
                      <a:r>
                        <a:rPr b="1" i="1" sz="2000">
                          <a:solidFill>
                            <a:srgbClr val="FFFFFF"/>
                          </a:solidFill>
                          <a:sym typeface="Arial Narrow"/>
                        </a:rPr>
                        <a:t>3NN</a:t>
                      </a:r>
                    </a:p>
                  </a:txBody>
                  <a:tcPr marL="63500" marR="63500" marT="63500" marB="63500" anchor="ctr" anchorCtr="0" horzOverflow="overflow">
                    <a:lnT w="12700">
                      <a:solidFill>
                        <a:srgbClr val="000000"/>
                      </a:solidFill>
                    </a:lnT>
                  </a:tcPr>
                </a:tc>
                <a:tc>
                  <a:txBody>
                    <a:bodyPr/>
                    <a:lstStyle/>
                    <a:p>
                      <a:pPr lvl="0" indent="114300" algn="l">
                        <a:defRPr b="0" i="0" sz="1800"/>
                      </a:pPr>
                      <a:r>
                        <a:rPr sz="2900">
                          <a:sym typeface="Arial Narrow"/>
                        </a:rPr>
                        <a:t>0.245‡ </a:t>
                      </a:r>
                    </a:p>
                  </a:txBody>
                  <a:tcPr marL="63500" marR="63500" marT="63500" marB="63500" anchor="ctr" anchorCtr="0" horzOverflow="overflow">
                    <a:lnT w="12700">
                      <a:solidFill>
                        <a:srgbClr val="000000"/>
                      </a:solidFill>
                    </a:lnT>
                  </a:tcPr>
                </a:tc>
                <a:tc>
                  <a:txBody>
                    <a:bodyPr/>
                    <a:lstStyle/>
                    <a:p>
                      <a:pPr lvl="0" indent="114300" algn="l">
                        <a:defRPr b="0" i="0" sz="1800"/>
                      </a:pPr>
                      <a:r>
                        <a:rPr sz="2900">
                          <a:sym typeface="Arial Narrow"/>
                        </a:rPr>
                        <a:t>0.302†‡ </a:t>
                      </a:r>
                    </a:p>
                  </a:txBody>
                  <a:tcPr marL="63500" marR="63500" marT="63500" marB="63500" anchor="ctr" anchorCtr="0" horzOverflow="overflow">
                    <a:lnT w="12700">
                      <a:solidFill>
                        <a:srgbClr val="000000"/>
                      </a:solidFill>
                    </a:lnT>
                  </a:tcPr>
                </a:tc>
                <a:tc>
                  <a:txBody>
                    <a:bodyPr/>
                    <a:lstStyle/>
                    <a:p>
                      <a:pPr lvl="0" indent="114300" algn="l">
                        <a:defRPr b="0" i="0" sz="1800"/>
                      </a:pPr>
                      <a:r>
                        <a:rPr sz="2900">
                          <a:sym typeface="Arial Narrow"/>
                        </a:rPr>
                        <a:t>0.190</a:t>
                      </a:r>
                    </a:p>
                  </a:txBody>
                  <a:tcPr marL="63500" marR="63500" marT="63500" marB="63500" anchor="ctr" anchorCtr="0" horzOverflow="overflow">
                    <a:lnT w="12700">
                      <a:solidFill>
                        <a:srgbClr val="000000"/>
                      </a:solidFill>
                    </a:lnT>
                  </a:tcPr>
                </a:tc>
                <a:tc>
                  <a:txBody>
                    <a:bodyPr/>
                    <a:lstStyle/>
                    <a:p>
                      <a:pPr lvl="0" indent="114300" algn="l">
                        <a:defRPr b="0" i="0" sz="1800"/>
                      </a:pPr>
                      <a:r>
                        <a:rPr sz="2900">
                          <a:sym typeface="Arial Narrow"/>
                        </a:rPr>
                        <a:t>0.107† </a:t>
                      </a:r>
                    </a:p>
                  </a:txBody>
                  <a:tcPr marL="63500" marR="63500" marT="63500" marB="63500" anchor="ctr" anchorCtr="0" horzOverflow="overflow">
                    <a:lnT w="12700">
                      <a:solidFill>
                        <a:srgbClr val="000000"/>
                      </a:solidFill>
                    </a:lnT>
                  </a:tcPr>
                </a:tc>
              </a:tr>
              <a:tr h="765738">
                <a:tc>
                  <a:txBody>
                    <a:bodyPr/>
                    <a:lstStyle/>
                    <a:p>
                      <a:pPr lvl="0" algn="l">
                        <a:defRPr b="0" i="0" sz="1800">
                          <a:solidFill>
                            <a:srgbClr val="000000"/>
                          </a:solidFill>
                        </a:defRPr>
                      </a:pPr>
                      <a:r>
                        <a:rPr b="1" i="1" sz="2000">
                          <a:solidFill>
                            <a:srgbClr val="FFFFFF"/>
                          </a:solidFill>
                          <a:sym typeface="Arial Narrow"/>
                        </a:rPr>
                        <a:t>unigram</a:t>
                      </a:r>
                    </a:p>
                  </a:txBody>
                  <a:tcPr marL="63500" marR="63500" marT="63500" marB="63500" anchor="ctr" anchorCtr="0" horzOverflow="overflow"/>
                </a:tc>
                <a:tc>
                  <a:txBody>
                    <a:bodyPr/>
                    <a:lstStyle/>
                    <a:p>
                      <a:pPr lvl="0" indent="114300" algn="l">
                        <a:defRPr b="0" i="0" sz="1800"/>
                      </a:pPr>
                      <a:r>
                        <a:rPr sz="2900">
                          <a:sym typeface="Arial Narrow"/>
                        </a:rPr>
                        <a:t>0.247‡</a:t>
                      </a:r>
                    </a:p>
                  </a:txBody>
                  <a:tcPr marL="63500" marR="63500" marT="63500" marB="63500" anchor="ctr" anchorCtr="0" horzOverflow="overflow"/>
                </a:tc>
                <a:tc>
                  <a:txBody>
                    <a:bodyPr/>
                    <a:lstStyle/>
                    <a:p>
                      <a:pPr lvl="0" indent="114300" algn="l">
                        <a:defRPr b="0" i="0" sz="1800"/>
                      </a:pPr>
                      <a:r>
                        <a:rPr sz="2900">
                          <a:sym typeface="Arial Narrow"/>
                        </a:rPr>
                        <a:t>0.293†‡ </a:t>
                      </a:r>
                    </a:p>
                  </a:txBody>
                  <a:tcPr marL="63500" marR="63500" marT="63500" marB="63500" anchor="ctr" anchorCtr="0" horzOverflow="overflow"/>
                </a:tc>
                <a:tc>
                  <a:txBody>
                    <a:bodyPr/>
                    <a:lstStyle/>
                    <a:p>
                      <a:pPr lvl="0" indent="114300" algn="l">
                        <a:defRPr b="0" i="0" sz="1800"/>
                      </a:pPr>
                      <a:r>
                        <a:rPr sz="2900">
                          <a:sym typeface="Arial Narrow"/>
                        </a:rPr>
                        <a:t>0.170</a:t>
                      </a:r>
                    </a:p>
                  </a:txBody>
                  <a:tcPr marL="63500" marR="63500" marT="63500" marB="63500" anchor="ctr" anchorCtr="0" horzOverflow="overflow"/>
                </a:tc>
                <a:tc>
                  <a:txBody>
                    <a:bodyPr/>
                    <a:lstStyle/>
                    <a:p>
                      <a:pPr lvl="0" indent="114300" algn="l">
                        <a:defRPr b="0" i="0" sz="1800"/>
                      </a:pPr>
                      <a:r>
                        <a:rPr sz="2900">
                          <a:sym typeface="Arial Narrow"/>
                        </a:rPr>
                        <a:t>0.101†‡ </a:t>
                      </a:r>
                    </a:p>
                  </a:txBody>
                  <a:tcPr marL="63500" marR="63500" marT="63500" marB="63500" anchor="ctr" anchorCtr="0" horzOverflow="overflow"/>
                </a:tc>
              </a:tr>
              <a:tr h="765738">
                <a:tc>
                  <a:txBody>
                    <a:bodyPr/>
                    <a:lstStyle/>
                    <a:p>
                      <a:pPr lvl="0" algn="l">
                        <a:defRPr b="0" i="0" sz="1800">
                          <a:solidFill>
                            <a:srgbClr val="000000"/>
                          </a:solidFill>
                        </a:defRPr>
                      </a:pPr>
                      <a:r>
                        <a:rPr b="1" i="1" sz="2000">
                          <a:solidFill>
                            <a:srgbClr val="FFFFFF"/>
                          </a:solidFill>
                          <a:sym typeface="Arial Narrow"/>
                        </a:rPr>
                        <a:t>IDF 
weighted</a:t>
                      </a:r>
                    </a:p>
                  </a:txBody>
                  <a:tcPr marL="63500" marR="63500" marT="63500" marB="63500" anchor="ctr" anchorCtr="0" horzOverflow="overflow"/>
                </a:tc>
                <a:tc>
                  <a:txBody>
                    <a:bodyPr/>
                    <a:lstStyle/>
                    <a:p>
                      <a:pPr lvl="0" indent="114300" algn="l">
                        <a:defRPr b="0" i="0" sz="1800"/>
                      </a:pPr>
                      <a:r>
                        <a:rPr sz="2900">
                          <a:sym typeface="Arial Narrow"/>
                        </a:rPr>
                        <a:t>0.210‡ </a:t>
                      </a:r>
                    </a:p>
                  </a:txBody>
                  <a:tcPr marL="63500" marR="63500" marT="63500" marB="63500" anchor="ctr" anchorCtr="0" horzOverflow="overflow"/>
                </a:tc>
                <a:tc>
                  <a:txBody>
                    <a:bodyPr/>
                    <a:lstStyle/>
                    <a:p>
                      <a:pPr lvl="0" indent="114300" algn="l">
                        <a:defRPr b="0" i="0" sz="1800"/>
                      </a:pPr>
                      <a:r>
                        <a:rPr sz="2900">
                          <a:sym typeface="Arial Narrow"/>
                        </a:rPr>
                        <a:t>0.276†‡ </a:t>
                      </a:r>
                    </a:p>
                  </a:txBody>
                  <a:tcPr marL="63500" marR="63500" marT="63500" marB="63500" anchor="ctr" anchorCtr="0" horzOverflow="overflow"/>
                </a:tc>
                <a:tc>
                  <a:txBody>
                    <a:bodyPr/>
                    <a:lstStyle/>
                    <a:p>
                      <a:pPr lvl="0" indent="114300" algn="l">
                        <a:defRPr b="0" i="0" sz="1800"/>
                      </a:pPr>
                      <a:r>
                        <a:rPr sz="2900">
                          <a:sym typeface="Arial Narrow"/>
                        </a:rPr>
                        <a:t>0.166</a:t>
                      </a:r>
                    </a:p>
                  </a:txBody>
                  <a:tcPr marL="63500" marR="63500" marT="63500" marB="63500" anchor="ctr" anchorCtr="0" horzOverflow="overflow"/>
                </a:tc>
                <a:tc>
                  <a:txBody>
                    <a:bodyPr/>
                    <a:lstStyle/>
                    <a:p>
                      <a:pPr lvl="0" indent="114300" algn="l">
                        <a:defRPr b="0" i="0" sz="1800"/>
                      </a:pPr>
                      <a:r>
                        <a:rPr sz="2900">
                          <a:sym typeface="Arial Narrow"/>
                        </a:rPr>
                        <a:t>0.093† </a:t>
                      </a:r>
                    </a:p>
                  </a:txBody>
                  <a:tcPr marL="63500" marR="63500" marT="63500" marB="63500" anchor="ctr" anchorCtr="0" horzOverflow="overflow"/>
                </a:tc>
              </a:tr>
            </a:tbl>
          </a:graphicData>
        </a:graphic>
      </p:graphicFrame>
      <p:sp>
        <p:nvSpPr>
          <p:cNvPr id="224" name="Shape 224"/>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
        <p:nvSpPr>
          <p:cNvPr id="225" name="Shape 225"/>
          <p:cNvSpPr/>
          <p:nvPr/>
        </p:nvSpPr>
        <p:spPr>
          <a:xfrm>
            <a:off x="1788109" y="5834379"/>
            <a:ext cx="4716771" cy="95943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lvl="0" indent="114300"/>
            <a:r>
              <a:rPr sz="2000">
                <a:latin typeface="Arial"/>
                <a:ea typeface="Arial"/>
                <a:cs typeface="Arial"/>
                <a:sym typeface="Arial"/>
              </a:rPr>
              <a:t>† significant improvement over PRIS</a:t>
            </a:r>
            <a:endParaRPr sz="2000">
              <a:latin typeface="Arial"/>
              <a:ea typeface="Arial"/>
              <a:cs typeface="Arial"/>
              <a:sym typeface="Arial"/>
            </a:endParaRPr>
          </a:p>
          <a:p>
            <a:pPr lvl="0" indent="114300"/>
            <a:r>
              <a:rPr sz="2000">
                <a:latin typeface="Arial"/>
                <a:ea typeface="Arial"/>
                <a:cs typeface="Arial"/>
                <a:sym typeface="Arial"/>
              </a:rPr>
              <a:t>‡ significant improvement over ICTNET</a:t>
            </a:r>
            <a:endParaRPr sz="2000">
              <a:latin typeface="Arial"/>
              <a:ea typeface="Arial"/>
              <a:cs typeface="Arial"/>
              <a:sym typeface="Arial"/>
            </a:endParaRPr>
          </a:p>
        </p:txBody>
      </p:sp>
    </p:spTree>
  </p:cSld>
  <p:clrMapOvr>
    <a:masterClrMapping/>
  </p:clrMapOvr>
  <p:transitio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 name="Shape 31"/>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News Tracking</a:t>
            </a:r>
          </a:p>
        </p:txBody>
      </p:sp>
      <p:sp>
        <p:nvSpPr>
          <p:cNvPr id="32" name="Shape 32"/>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lvl="0">
              <a:defRPr sz="1800"/>
            </a:pPr>
            <a:fld id="{86CB4B4D-7CA3-9044-876B-883B54F8677D}" type="slidenum">
              <a:rPr sz="1200"/>
            </a:fld>
          </a:p>
        </p:txBody>
      </p:sp>
      <p:sp>
        <p:nvSpPr>
          <p:cNvPr id="33" name="Shape 33"/>
          <p:cNvSpPr/>
          <p:nvPr/>
        </p:nvSpPr>
        <p:spPr>
          <a:xfrm>
            <a:off x="2069572" y="1814534"/>
            <a:ext cx="6703018" cy="236636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a:lnSpc>
                <a:spcPct val="150000"/>
              </a:lnSpc>
            </a:pPr>
            <a:r>
              <a:rPr sz="2900">
                <a:latin typeface="Arial"/>
                <a:ea typeface="Arial"/>
                <a:cs typeface="Arial"/>
                <a:sym typeface="Arial"/>
              </a:rPr>
              <a:t>News events represent a unique information access problem</a:t>
            </a:r>
            <a:endParaRPr sz="2900">
              <a:latin typeface="Arial"/>
              <a:ea typeface="Arial"/>
              <a:cs typeface="Arial"/>
              <a:sym typeface="Arial"/>
            </a:endParaRPr>
          </a:p>
          <a:p>
            <a:pPr lvl="0" marL="290763" indent="-290763">
              <a:lnSpc>
                <a:spcPct val="150000"/>
              </a:lnSpc>
              <a:buSzPct val="100000"/>
              <a:buChar char="•"/>
            </a:pPr>
            <a:r>
              <a:rPr sz="2900">
                <a:latin typeface="Arial"/>
                <a:ea typeface="Arial"/>
                <a:cs typeface="Arial"/>
                <a:sym typeface="Arial"/>
              </a:rPr>
              <a:t>diverse set of news sources</a:t>
            </a:r>
            <a:endParaRPr sz="2900">
              <a:latin typeface="Arial"/>
              <a:ea typeface="Arial"/>
              <a:cs typeface="Arial"/>
              <a:sym typeface="Arial"/>
            </a:endParaRPr>
          </a:p>
          <a:p>
            <a:pPr lvl="0" marL="290763" indent="-290763">
              <a:lnSpc>
                <a:spcPct val="150000"/>
              </a:lnSpc>
              <a:buSzPct val="100000"/>
              <a:buChar char="•"/>
            </a:pPr>
            <a:r>
              <a:rPr sz="2900">
                <a:latin typeface="Arial"/>
                <a:ea typeface="Arial"/>
                <a:cs typeface="Arial"/>
                <a:sym typeface="Arial"/>
              </a:rPr>
              <a:t>news is very redundant</a:t>
            </a:r>
          </a:p>
        </p:txBody>
      </p:sp>
    </p:spTree>
  </p:cSld>
  <p:clrMapOvr>
    <a:masterClrMapping/>
  </p:clrMapOvr>
  <p:transition spd="med" advClick="1"/>
</p:sld>
</file>

<file path=ppt/slides/slide3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9" name="Shape 229"/>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Evaluation</a:t>
            </a:r>
          </a:p>
        </p:txBody>
      </p:sp>
      <p:pic>
        <p:nvPicPr>
          <p:cNvPr id="230" name="pasted-image.pdf"/>
          <p:cNvPicPr/>
          <p:nvPr/>
        </p:nvPicPr>
        <p:blipFill>
          <a:blip r:embed="rId3">
            <a:extLst/>
          </a:blip>
          <a:stretch>
            <a:fillRect/>
          </a:stretch>
        </p:blipFill>
        <p:spPr>
          <a:xfrm>
            <a:off x="2451073" y="1303366"/>
            <a:ext cx="5641963" cy="5001846"/>
          </a:xfrm>
          <a:prstGeom prst="rect">
            <a:avLst/>
          </a:prstGeom>
          <a:ln w="12700">
            <a:miter lim="400000"/>
          </a:ln>
        </p:spPr>
      </p:pic>
      <p:sp>
        <p:nvSpPr>
          <p:cNvPr id="231" name="Shape 231"/>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
        <p:nvSpPr>
          <p:cNvPr id="232" name="Shape 232"/>
          <p:cNvSpPr/>
          <p:nvPr/>
        </p:nvSpPr>
        <p:spPr>
          <a:xfrm>
            <a:off x="3868103" y="6136629"/>
            <a:ext cx="2807916" cy="259222"/>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a:latin typeface="Arial"/>
                <a:ea typeface="Arial"/>
                <a:cs typeface="Arial"/>
                <a:sym typeface="Arial"/>
              </a:defRPr>
            </a:lvl1pPr>
          </a:lstStyle>
          <a:p>
            <a:pPr lvl="0"/>
            <a:r>
              <a:t>Minimum amount novel info</a:t>
            </a:r>
          </a:p>
        </p:txBody>
      </p:sp>
      <p:pic>
        <p:nvPicPr>
          <p:cNvPr id="233" name="pasted-image.pdf"/>
          <p:cNvPicPr/>
          <p:nvPr/>
        </p:nvPicPr>
        <p:blipFill>
          <a:blip r:embed="rId4">
            <a:extLst/>
          </a:blip>
          <a:stretch>
            <a:fillRect/>
          </a:stretch>
        </p:blipFill>
        <p:spPr>
          <a:xfrm>
            <a:off x="1880735" y="880817"/>
            <a:ext cx="6782652" cy="403132"/>
          </a:xfrm>
          <a:prstGeom prst="rect">
            <a:avLst/>
          </a:prstGeom>
          <a:ln w="12700">
            <a:miter lim="400000"/>
          </a:ln>
        </p:spPr>
      </p:pic>
    </p:spTree>
  </p:cSld>
  <p:clrMapOvr>
    <a:masterClrMapping/>
  </p:clrMapOvr>
  <p:transition spd="med" advClick="1"/>
</p:sld>
</file>

<file path=ppt/slides/slide3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7" name="Shape 237"/>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Evaluation</a:t>
            </a:r>
          </a:p>
        </p:txBody>
      </p:sp>
      <p:pic>
        <p:nvPicPr>
          <p:cNvPr id="238" name="pasted-image.pdf"/>
          <p:cNvPicPr/>
          <p:nvPr/>
        </p:nvPicPr>
        <p:blipFill>
          <a:blip r:embed="rId3">
            <a:extLst/>
          </a:blip>
          <a:stretch>
            <a:fillRect/>
          </a:stretch>
        </p:blipFill>
        <p:spPr>
          <a:xfrm>
            <a:off x="2452661" y="1324484"/>
            <a:ext cx="5638801" cy="5013922"/>
          </a:xfrm>
          <a:prstGeom prst="rect">
            <a:avLst/>
          </a:prstGeom>
          <a:ln w="12700">
            <a:miter lim="400000"/>
          </a:ln>
        </p:spPr>
      </p:pic>
      <p:sp>
        <p:nvSpPr>
          <p:cNvPr id="239" name="Shape 239"/>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
        <p:nvSpPr>
          <p:cNvPr id="240" name="Shape 240"/>
          <p:cNvSpPr/>
          <p:nvPr/>
        </p:nvSpPr>
        <p:spPr>
          <a:xfrm>
            <a:off x="3285218" y="6112439"/>
            <a:ext cx="4574208" cy="259222"/>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a:latin typeface="Arial"/>
                <a:ea typeface="Arial"/>
                <a:cs typeface="Arial"/>
                <a:sym typeface="Arial"/>
              </a:defRPr>
            </a:lvl1pPr>
          </a:lstStyle>
          <a:p>
            <a:pPr lvl="0"/>
            <a:r>
              <a:t>Maximum sentence length (#non stop words)</a:t>
            </a:r>
          </a:p>
        </p:txBody>
      </p:sp>
      <p:pic>
        <p:nvPicPr>
          <p:cNvPr id="241" name="pasted-image.pdf"/>
          <p:cNvPicPr/>
          <p:nvPr/>
        </p:nvPicPr>
        <p:blipFill>
          <a:blip r:embed="rId4">
            <a:extLst/>
          </a:blip>
          <a:stretch>
            <a:fillRect/>
          </a:stretch>
        </p:blipFill>
        <p:spPr>
          <a:xfrm>
            <a:off x="1880735" y="880817"/>
            <a:ext cx="6782652" cy="403132"/>
          </a:xfrm>
          <a:prstGeom prst="rect">
            <a:avLst/>
          </a:prstGeom>
          <a:ln w="12700">
            <a:miter lim="400000"/>
          </a:ln>
        </p:spPr>
      </p:pic>
    </p:spTree>
  </p:cSld>
  <p:clrMapOvr>
    <a:masterClrMapping/>
  </p:clrMapOvr>
  <p:transition spd="med" advClick="1"/>
</p:sld>
</file>

<file path=ppt/slides/slide3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5" name="Shape 245"/>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Evaluation</a:t>
            </a:r>
          </a:p>
        </p:txBody>
      </p:sp>
      <p:pic>
        <p:nvPicPr>
          <p:cNvPr id="246" name="pasted-image.pdf"/>
          <p:cNvPicPr/>
          <p:nvPr/>
        </p:nvPicPr>
        <p:blipFill>
          <a:blip r:embed="rId3">
            <a:extLst/>
          </a:blip>
          <a:stretch>
            <a:fillRect/>
          </a:stretch>
        </p:blipFill>
        <p:spPr>
          <a:xfrm>
            <a:off x="1751038" y="1414846"/>
            <a:ext cx="2794001" cy="2477004"/>
          </a:xfrm>
          <a:prstGeom prst="rect">
            <a:avLst/>
          </a:prstGeom>
          <a:ln w="12700">
            <a:miter lim="400000"/>
          </a:ln>
        </p:spPr>
      </p:pic>
      <p:pic>
        <p:nvPicPr>
          <p:cNvPr id="247" name="pasted-image.pdf"/>
          <p:cNvPicPr/>
          <p:nvPr/>
        </p:nvPicPr>
        <p:blipFill>
          <a:blip r:embed="rId4">
            <a:extLst/>
          </a:blip>
          <a:stretch>
            <a:fillRect/>
          </a:stretch>
        </p:blipFill>
        <p:spPr>
          <a:xfrm>
            <a:off x="5527292" y="1400133"/>
            <a:ext cx="2794001" cy="2484376"/>
          </a:xfrm>
          <a:prstGeom prst="rect">
            <a:avLst/>
          </a:prstGeom>
          <a:ln w="12700">
            <a:miter lim="400000"/>
          </a:ln>
        </p:spPr>
      </p:pic>
      <p:pic>
        <p:nvPicPr>
          <p:cNvPr id="248" name="pasted-image.pdf"/>
          <p:cNvPicPr/>
          <p:nvPr/>
        </p:nvPicPr>
        <p:blipFill>
          <a:blip r:embed="rId5">
            <a:extLst/>
          </a:blip>
          <a:stretch>
            <a:fillRect/>
          </a:stretch>
        </p:blipFill>
        <p:spPr>
          <a:xfrm>
            <a:off x="1748402" y="4064000"/>
            <a:ext cx="2794001" cy="2484375"/>
          </a:xfrm>
          <a:prstGeom prst="rect">
            <a:avLst/>
          </a:prstGeom>
          <a:ln w="12700">
            <a:miter lim="400000"/>
          </a:ln>
        </p:spPr>
      </p:pic>
      <p:pic>
        <p:nvPicPr>
          <p:cNvPr id="249" name="pasted-image.pdf"/>
          <p:cNvPicPr/>
          <p:nvPr/>
        </p:nvPicPr>
        <p:blipFill>
          <a:blip r:embed="rId6">
            <a:extLst/>
          </a:blip>
          <a:stretch>
            <a:fillRect/>
          </a:stretch>
        </p:blipFill>
        <p:spPr>
          <a:xfrm>
            <a:off x="5544896" y="4064000"/>
            <a:ext cx="2794001" cy="2451201"/>
          </a:xfrm>
          <a:prstGeom prst="rect">
            <a:avLst/>
          </a:prstGeom>
          <a:ln w="12700">
            <a:miter lim="400000"/>
          </a:ln>
        </p:spPr>
      </p:pic>
      <p:sp>
        <p:nvSpPr>
          <p:cNvPr id="250" name="Shape 250"/>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
        <p:nvSpPr>
          <p:cNvPr id="251" name="Shape 251"/>
          <p:cNvSpPr/>
          <p:nvPr/>
        </p:nvSpPr>
        <p:spPr>
          <a:xfrm>
            <a:off x="1985458" y="3712604"/>
            <a:ext cx="2807916" cy="259222"/>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a:latin typeface="Arial"/>
                <a:ea typeface="Arial"/>
                <a:cs typeface="Arial"/>
                <a:sym typeface="Arial"/>
              </a:defRPr>
            </a:lvl1pPr>
          </a:lstStyle>
          <a:p>
            <a:pPr lvl="0"/>
            <a:r>
              <a:t>Minimum amount novel info</a:t>
            </a:r>
          </a:p>
        </p:txBody>
      </p:sp>
      <p:sp>
        <p:nvSpPr>
          <p:cNvPr id="252" name="Shape 252"/>
          <p:cNvSpPr/>
          <p:nvPr/>
        </p:nvSpPr>
        <p:spPr>
          <a:xfrm>
            <a:off x="5793971" y="3712604"/>
            <a:ext cx="2681003" cy="259222"/>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a:latin typeface="Arial"/>
                <a:ea typeface="Arial"/>
                <a:cs typeface="Arial"/>
                <a:sym typeface="Arial"/>
              </a:defRPr>
            </a:lvl1pPr>
          </a:lstStyle>
          <a:p>
            <a:pPr lvl="0"/>
            <a:r>
              <a:t>Maximum sentence length</a:t>
            </a:r>
          </a:p>
        </p:txBody>
      </p:sp>
      <p:sp>
        <p:nvSpPr>
          <p:cNvPr id="253" name="Shape 253"/>
          <p:cNvSpPr/>
          <p:nvPr/>
        </p:nvSpPr>
        <p:spPr>
          <a:xfrm>
            <a:off x="1794958" y="6379139"/>
            <a:ext cx="3303514" cy="259222"/>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a:latin typeface="Arial"/>
                <a:ea typeface="Arial"/>
                <a:cs typeface="Arial"/>
                <a:sym typeface="Arial"/>
              </a:defRPr>
            </a:lvl1pPr>
          </a:lstStyle>
          <a:p>
            <a:pPr lvl="0"/>
            <a:r>
              <a:t>window relevance model (hours)</a:t>
            </a:r>
          </a:p>
        </p:txBody>
      </p:sp>
      <p:sp>
        <p:nvSpPr>
          <p:cNvPr id="254" name="Shape 254"/>
          <p:cNvSpPr/>
          <p:nvPr/>
        </p:nvSpPr>
        <p:spPr>
          <a:xfrm>
            <a:off x="6597339" y="6379139"/>
            <a:ext cx="1359633" cy="259222"/>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0" tIns="0" rIns="0" bIns="0">
            <a:spAutoFit/>
          </a:bodyPr>
          <a:lstStyle>
            <a:lvl1pPr>
              <a:defRPr>
                <a:latin typeface="Arial"/>
                <a:ea typeface="Arial"/>
                <a:cs typeface="Arial"/>
                <a:sym typeface="Arial"/>
              </a:defRPr>
            </a:lvl1pPr>
          </a:lstStyle>
          <a:p>
            <a:pPr lvl="0"/>
            <a:r>
              <a:t>rank required</a:t>
            </a:r>
          </a:p>
        </p:txBody>
      </p:sp>
      <p:pic>
        <p:nvPicPr>
          <p:cNvPr id="255" name="pasted-image.pdf"/>
          <p:cNvPicPr/>
          <p:nvPr/>
        </p:nvPicPr>
        <p:blipFill>
          <a:blip r:embed="rId7">
            <a:extLst/>
          </a:blip>
          <a:stretch>
            <a:fillRect/>
          </a:stretch>
        </p:blipFill>
        <p:spPr>
          <a:xfrm>
            <a:off x="1880735" y="880817"/>
            <a:ext cx="6782652" cy="403132"/>
          </a:xfrm>
          <a:prstGeom prst="rect">
            <a:avLst/>
          </a:prstGeom>
          <a:ln w="12700">
            <a:miter lim="400000"/>
          </a:ln>
        </p:spPr>
      </p:pic>
    </p:spTree>
  </p:cSld>
  <p:clrMapOvr>
    <a:masterClrMapping/>
  </p:clrMapOvr>
  <p:transition spd="med" advClick="1"/>
</p:sld>
</file>

<file path=ppt/slides/slide3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9" name="Shape 259"/>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Conclusion</a:t>
            </a:r>
          </a:p>
        </p:txBody>
      </p:sp>
      <p:sp>
        <p:nvSpPr>
          <p:cNvPr id="260" name="Shape 260"/>
          <p:cNvSpPr/>
          <p:nvPr/>
        </p:nvSpPr>
        <p:spPr>
          <a:xfrm>
            <a:off x="1655293" y="1243034"/>
            <a:ext cx="7143357" cy="5483326"/>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marL="290763" indent="-290763">
              <a:buSzPct val="100000"/>
              <a:buChar char="•"/>
            </a:pPr>
            <a:r>
              <a:rPr sz="2800">
                <a:latin typeface="Arial"/>
                <a:ea typeface="Arial"/>
                <a:cs typeface="Arial"/>
                <a:sym typeface="Arial"/>
              </a:rPr>
              <a:t>Identify salient information using 3-NN clustering</a:t>
            </a:r>
            <a:endParaRPr sz="2800">
              <a:latin typeface="Arial"/>
              <a:ea typeface="Arial"/>
              <a:cs typeface="Arial"/>
              <a:sym typeface="Arial"/>
            </a:endParaRPr>
          </a:p>
          <a:p>
            <a:pPr lvl="0" marL="290763" indent="-290763">
              <a:buSzPct val="100000"/>
              <a:buChar char="•"/>
            </a:pPr>
            <a:endParaRPr sz="2800">
              <a:latin typeface="Arial"/>
              <a:ea typeface="Arial"/>
              <a:cs typeface="Arial"/>
              <a:sym typeface="Arial"/>
            </a:endParaRPr>
          </a:p>
          <a:p>
            <a:pPr lvl="0" marL="290763" indent="-290763">
              <a:buSzPct val="100000"/>
              <a:buChar char="•"/>
            </a:pPr>
            <a:r>
              <a:rPr sz="2800">
                <a:latin typeface="Arial"/>
                <a:ea typeface="Arial"/>
                <a:cs typeface="Arial"/>
                <a:sym typeface="Arial"/>
              </a:rPr>
              <a:t>Model of recently seen salient information</a:t>
            </a:r>
            <a:endParaRPr sz="2800">
              <a:latin typeface="Arial"/>
              <a:ea typeface="Arial"/>
              <a:cs typeface="Arial"/>
              <a:sym typeface="Arial"/>
            </a:endParaRPr>
          </a:p>
          <a:p>
            <a:pPr lvl="0" marL="290763" indent="-290763">
              <a:lnSpc>
                <a:spcPct val="200000"/>
              </a:lnSpc>
              <a:buSzPct val="100000"/>
              <a:buChar char="•"/>
            </a:pPr>
            <a:endParaRPr sz="2800">
              <a:latin typeface="Arial"/>
              <a:ea typeface="Arial"/>
              <a:cs typeface="Arial"/>
              <a:sym typeface="Arial"/>
            </a:endParaRPr>
          </a:p>
          <a:p>
            <a:pPr lvl="0" marL="290763" indent="-290763">
              <a:lnSpc>
                <a:spcPct val="200000"/>
              </a:lnSpc>
              <a:buSzPct val="100000"/>
              <a:buChar char="•"/>
            </a:pPr>
            <a:r>
              <a:rPr sz="2800">
                <a:latin typeface="Arial"/>
                <a:ea typeface="Arial"/>
                <a:cs typeface="Arial"/>
                <a:sym typeface="Arial"/>
              </a:rPr>
              <a:t>Select top-ranked sentences</a:t>
            </a:r>
            <a:endParaRPr sz="2800">
              <a:latin typeface="Arial"/>
              <a:ea typeface="Arial"/>
              <a:cs typeface="Arial"/>
              <a:sym typeface="Arial"/>
            </a:endParaRPr>
          </a:p>
          <a:p>
            <a:pPr lvl="0">
              <a:lnSpc>
                <a:spcPct val="150000"/>
              </a:lnSpc>
            </a:pPr>
            <a:endParaRPr sz="2900">
              <a:latin typeface="Arial"/>
              <a:ea typeface="Arial"/>
              <a:cs typeface="Arial"/>
              <a:sym typeface="Arial"/>
            </a:endParaRPr>
          </a:p>
          <a:p>
            <a:pPr lvl="0">
              <a:lnSpc>
                <a:spcPct val="150000"/>
              </a:lnSpc>
            </a:pPr>
            <a:endParaRPr sz="2900">
              <a:latin typeface="Arial"/>
              <a:ea typeface="Arial"/>
              <a:cs typeface="Arial"/>
              <a:sym typeface="Arial"/>
            </a:endParaRPr>
          </a:p>
          <a:p>
            <a:pPr lvl="0">
              <a:lnSpc>
                <a:spcPct val="150000"/>
              </a:lnSpc>
            </a:pPr>
            <a:endParaRPr sz="2900">
              <a:latin typeface="Arial"/>
              <a:ea typeface="Arial"/>
              <a:cs typeface="Arial"/>
              <a:sym typeface="Arial"/>
            </a:endParaRPr>
          </a:p>
        </p:txBody>
      </p:sp>
      <p:sp>
        <p:nvSpPr>
          <p:cNvPr id="261" name="Shape 261"/>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Tree>
  </p:cSld>
  <p:clrMapOvr>
    <a:masterClrMapping/>
  </p:clrMapOvr>
  <p:transition spd="med" advClick="1"/>
</p:sld>
</file>

<file path=ppt/slides/slide3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5" name="Shape 265"/>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Questions?</a:t>
            </a:r>
          </a:p>
        </p:txBody>
      </p:sp>
      <p:sp>
        <p:nvSpPr>
          <p:cNvPr id="266" name="Shape 266"/>
          <p:cNvSpPr/>
          <p:nvPr/>
        </p:nvSpPr>
        <p:spPr>
          <a:xfrm>
            <a:off x="1832865" y="1504293"/>
            <a:ext cx="6584267" cy="492266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a:r>
              <a:rPr>
                <a:latin typeface="Arial"/>
                <a:ea typeface="Arial"/>
                <a:cs typeface="Arial"/>
                <a:sym typeface="Arial"/>
              </a:rPr>
              <a:t>[1] J. Allan, R. Gupta, and V. Khandelwal. Temporal summaries of new topics. In Proceedings SIGIR 2001. </a:t>
            </a:r>
            <a:endParaRPr>
              <a:latin typeface="Arial"/>
              <a:ea typeface="Arial"/>
              <a:cs typeface="Arial"/>
              <a:sym typeface="Arial"/>
            </a:endParaRPr>
          </a:p>
          <a:p>
            <a:pPr lvl="0"/>
            <a:endParaRPr>
              <a:latin typeface="Arial"/>
              <a:ea typeface="Arial"/>
              <a:cs typeface="Arial"/>
              <a:sym typeface="Arial"/>
            </a:endParaRPr>
          </a:p>
          <a:p>
            <a:pPr lvl="0"/>
            <a:r>
              <a:rPr>
                <a:latin typeface="Arial"/>
                <a:ea typeface="Arial"/>
                <a:cs typeface="Arial"/>
                <a:sym typeface="Arial"/>
              </a:rPr>
              <a:t>[2] G. Erkan and D. R. Radev. “LexRank: Graph-based lexical centrality as salience in text summarization.” Journal of Artificial Intelligence, 2004. </a:t>
            </a:r>
            <a:br>
              <a:rPr>
                <a:latin typeface="Arial"/>
                <a:ea typeface="Arial"/>
                <a:cs typeface="Arial"/>
                <a:sym typeface="Arial"/>
              </a:rPr>
            </a:br>
            <a:endParaRPr>
              <a:latin typeface="Arial"/>
              <a:ea typeface="Arial"/>
              <a:cs typeface="Arial"/>
              <a:sym typeface="Arial"/>
            </a:endParaRPr>
          </a:p>
          <a:p>
            <a:pPr lvl="0"/>
            <a:r>
              <a:rPr>
                <a:latin typeface="Arial"/>
                <a:ea typeface="Arial"/>
                <a:cs typeface="Arial"/>
                <a:sym typeface="Arial"/>
              </a:rPr>
              <a:t>[3] G.B. Tran, M. Alrifai, and E. Herder. “Timeline summarization from relevant headlines.” In Proceedings of ECIR, 2015. </a:t>
            </a:r>
            <a:br>
              <a:rPr>
                <a:latin typeface="Arial"/>
                <a:ea typeface="Arial"/>
                <a:cs typeface="Arial"/>
                <a:sym typeface="Arial"/>
              </a:rPr>
            </a:br>
            <a:endParaRPr>
              <a:latin typeface="Arial"/>
              <a:ea typeface="Arial"/>
              <a:cs typeface="Arial"/>
              <a:sym typeface="Arial"/>
            </a:endParaRPr>
          </a:p>
          <a:p>
            <a:pPr lvl="0" defTabSz="457200">
              <a:spcBef>
                <a:spcPts val="1200"/>
              </a:spcBef>
              <a:tabLst>
                <a:tab pos="139700" algn="l"/>
                <a:tab pos="457200" algn="l"/>
              </a:tabLst>
            </a:pPr>
            <a:r>
              <a:rPr>
                <a:latin typeface="Arial"/>
                <a:ea typeface="Arial"/>
                <a:cs typeface="Arial"/>
                <a:sym typeface="Arial"/>
              </a:rPr>
              <a:t>[4] Y. Yang, T. Pierce, and J. Carbonell. “A study of retrospective and on-line event detection.” In </a:t>
            </a:r>
            <a:r>
              <a:rPr i="1">
                <a:latin typeface="Arial"/>
                <a:ea typeface="Arial"/>
                <a:cs typeface="Arial"/>
                <a:sym typeface="Arial"/>
              </a:rPr>
              <a:t>Proceedings of </a:t>
            </a:r>
            <a:r>
              <a:rPr>
                <a:latin typeface="Arial"/>
                <a:ea typeface="Arial"/>
                <a:cs typeface="Arial"/>
                <a:sym typeface="Arial"/>
              </a:rPr>
              <a:t>SIGIR 1998.</a:t>
            </a:r>
            <a:endParaRPr>
              <a:latin typeface="Arial"/>
              <a:ea typeface="Arial"/>
              <a:cs typeface="Arial"/>
              <a:sym typeface="Arial"/>
            </a:endParaRPr>
          </a:p>
          <a:p>
            <a:pPr lvl="0" defTabSz="457200">
              <a:spcBef>
                <a:spcPts val="1200"/>
              </a:spcBef>
              <a:tabLst>
                <a:tab pos="139700" algn="l"/>
                <a:tab pos="457200" algn="l"/>
              </a:tabLst>
            </a:pPr>
            <a:r>
              <a:rPr>
                <a:latin typeface="Arial"/>
                <a:ea typeface="Arial"/>
                <a:cs typeface="Arial"/>
                <a:sym typeface="Arial"/>
              </a:rPr>
              <a:t>[5] 	S. L. Althaus, A. J. Edy, and P. Phalen. “Using substitutes for full-text news stories in content analysis: Which text is best?“, American Journal of Political Science 2001. </a:t>
            </a:r>
            <a:br>
              <a:rPr>
                <a:latin typeface="Arial"/>
                <a:ea typeface="Arial"/>
                <a:cs typeface="Arial"/>
                <a:sym typeface="Arial"/>
              </a:rPr>
            </a:br>
            <a:endParaRPr>
              <a:latin typeface="Arial"/>
              <a:ea typeface="Arial"/>
              <a:cs typeface="Arial"/>
              <a:sym typeface="Arial"/>
            </a:endParaRPr>
          </a:p>
        </p:txBody>
      </p:sp>
      <p:sp>
        <p:nvSpPr>
          <p:cNvPr id="267" name="Shape 267"/>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
        <p:nvSpPr>
          <p:cNvPr id="268" name="Shape 268"/>
          <p:cNvSpPr/>
          <p:nvPr/>
        </p:nvSpPr>
        <p:spPr>
          <a:xfrm>
            <a:off x="1806828" y="6236043"/>
            <a:ext cx="6565266" cy="41250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lvl="0"/>
            <a:r>
              <a:rPr sz="2200" u="sng">
                <a:solidFill>
                  <a:srgbClr val="646464"/>
                </a:solidFill>
                <a:uFill>
                  <a:solidFill>
                    <a:srgbClr val="646464"/>
                  </a:solidFill>
                </a:uFill>
                <a:latin typeface="Arial"/>
                <a:ea typeface="Arial"/>
                <a:cs typeface="Arial"/>
                <a:sym typeface="Arial"/>
                <a:hlinkClick r:id="rId2" invalidUrl="" action="" tgtFrame="" tooltip="" history="1" highlightClick="0" endSnd="0"/>
              </a:rPr>
              <a:t>http://newstrackerpaper.github.io</a:t>
            </a:r>
            <a:r>
              <a:rPr sz="2200">
                <a:latin typeface="Arial"/>
                <a:ea typeface="Arial"/>
                <a:cs typeface="Arial"/>
                <a:sym typeface="Arial"/>
              </a:rPr>
              <a:t> for slides and code</a:t>
            </a:r>
          </a:p>
        </p:txBody>
      </p:sp>
    </p:spTree>
  </p:cSld>
  <p:clrMapOvr>
    <a:masterClrMapping/>
  </p:clrMapOvr>
  <p:transitio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7" name="Shape 37"/>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Related Work</a:t>
            </a:r>
          </a:p>
        </p:txBody>
      </p:sp>
      <p:sp>
        <p:nvSpPr>
          <p:cNvPr id="38" name="Shape 38"/>
          <p:cNvSpPr/>
          <p:nvPr/>
        </p:nvSpPr>
        <p:spPr>
          <a:xfrm>
            <a:off x="1978436" y="5323278"/>
            <a:ext cx="6584267" cy="77059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1600">
                <a:latin typeface="Arial"/>
                <a:ea typeface="Arial"/>
                <a:cs typeface="Arial"/>
                <a:sym typeface="Arial"/>
              </a:defRPr>
            </a:lvl1pPr>
          </a:lstStyle>
          <a:p>
            <a:pPr lvl="0">
              <a:defRPr sz="1800"/>
            </a:pPr>
            <a:r>
              <a:rPr sz="1600"/>
              <a:t>[1] J. Allan, R. Gupta, and V. Khandelwal. “Temporal summaries of new topics.” In Proceedings SIGIR 2001. </a:t>
            </a:r>
            <a:endParaRPr sz="1600"/>
          </a:p>
        </p:txBody>
      </p:sp>
      <p:sp>
        <p:nvSpPr>
          <p:cNvPr id="39" name="Shape 39"/>
          <p:cNvSpPr/>
          <p:nvPr/>
        </p:nvSpPr>
        <p:spPr>
          <a:xfrm>
            <a:off x="2069572" y="1814534"/>
            <a:ext cx="6843391" cy="236636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lvl="0">
              <a:lnSpc>
                <a:spcPct val="150000"/>
              </a:lnSpc>
            </a:pPr>
            <a:r>
              <a:rPr sz="2900">
                <a:latin typeface="Arial"/>
                <a:ea typeface="Arial"/>
                <a:cs typeface="Arial"/>
                <a:sym typeface="Arial"/>
              </a:rPr>
              <a:t>Tracking news [1]:</a:t>
            </a:r>
            <a:endParaRPr sz="2900">
              <a:latin typeface="Arial"/>
              <a:ea typeface="Arial"/>
              <a:cs typeface="Arial"/>
              <a:sym typeface="Arial"/>
            </a:endParaRPr>
          </a:p>
          <a:p>
            <a:pPr lvl="0" marL="290763" indent="-290763">
              <a:lnSpc>
                <a:spcPct val="150000"/>
              </a:lnSpc>
              <a:buSzPct val="100000"/>
              <a:buChar char="•"/>
            </a:pPr>
            <a:r>
              <a:rPr sz="2900">
                <a:latin typeface="Arial"/>
                <a:ea typeface="Arial"/>
                <a:cs typeface="Arial"/>
                <a:sym typeface="Arial"/>
              </a:rPr>
              <a:t>identification of stories discussing topic</a:t>
            </a:r>
            <a:endParaRPr sz="2900">
              <a:latin typeface="Arial"/>
              <a:ea typeface="Arial"/>
              <a:cs typeface="Arial"/>
              <a:sym typeface="Arial"/>
            </a:endParaRPr>
          </a:p>
          <a:p>
            <a:pPr lvl="0" marL="290763" indent="-290763">
              <a:lnSpc>
                <a:spcPct val="150000"/>
              </a:lnSpc>
              <a:buSzPct val="100000"/>
              <a:buChar char="•"/>
            </a:pPr>
            <a:r>
              <a:rPr sz="2900">
                <a:latin typeface="Arial"/>
                <a:ea typeface="Arial"/>
                <a:cs typeface="Arial"/>
                <a:sym typeface="Arial"/>
              </a:rPr>
              <a:t>extracting salient sentences</a:t>
            </a:r>
            <a:endParaRPr sz="2900">
              <a:latin typeface="Arial"/>
              <a:ea typeface="Arial"/>
              <a:cs typeface="Arial"/>
              <a:sym typeface="Arial"/>
            </a:endParaRPr>
          </a:p>
          <a:p>
            <a:pPr lvl="0" marL="290763" indent="-290763">
              <a:lnSpc>
                <a:spcPct val="150000"/>
              </a:lnSpc>
              <a:buSzPct val="100000"/>
              <a:buChar char="•"/>
            </a:pPr>
            <a:r>
              <a:rPr sz="2900">
                <a:latin typeface="Arial"/>
                <a:ea typeface="Arial"/>
                <a:cs typeface="Arial"/>
                <a:sym typeface="Arial"/>
              </a:rPr>
              <a:t>most useful and novel sentences</a:t>
            </a:r>
          </a:p>
        </p:txBody>
      </p:sp>
      <p:sp>
        <p:nvSpPr>
          <p:cNvPr id="40" name="Shape 40"/>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Tree>
  </p:cSld>
  <p:clrMapOvr>
    <a:masterClrMapping/>
  </p:clrMapOvr>
  <p:transitio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4" name="Shape 44"/>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Related Work</a:t>
            </a:r>
          </a:p>
        </p:txBody>
      </p:sp>
      <p:sp>
        <p:nvSpPr>
          <p:cNvPr id="45" name="Shape 45"/>
          <p:cNvSpPr/>
          <p:nvPr/>
        </p:nvSpPr>
        <p:spPr>
          <a:xfrm>
            <a:off x="2047929" y="4921951"/>
            <a:ext cx="6347438" cy="164084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a:r>
              <a:rPr sz="1600">
                <a:latin typeface="Arial"/>
                <a:ea typeface="Arial"/>
                <a:cs typeface="Arial"/>
                <a:sym typeface="Arial"/>
              </a:rPr>
              <a:t>[2] G. Erkan and D. R. Radev. “LexRank: Graph-based lexical centrality as salience in text summarization.” Journal of Artificial Intelligence, 2004. </a:t>
            </a:r>
            <a:br>
              <a:rPr sz="1600">
                <a:latin typeface="Arial"/>
                <a:ea typeface="Arial"/>
                <a:cs typeface="Arial"/>
                <a:sym typeface="Arial"/>
              </a:rPr>
            </a:br>
            <a:endParaRPr sz="1600">
              <a:latin typeface="Arial"/>
              <a:ea typeface="Arial"/>
              <a:cs typeface="Arial"/>
              <a:sym typeface="Arial"/>
            </a:endParaRPr>
          </a:p>
          <a:p>
            <a:pPr lvl="0" marL="457200" indent="-457200" defTabSz="457200">
              <a:spcBef>
                <a:spcPts val="1200"/>
              </a:spcBef>
              <a:tabLst>
                <a:tab pos="139700" algn="l"/>
                <a:tab pos="457200" algn="l"/>
              </a:tabLst>
            </a:pPr>
            <a:endParaRPr sz="1600">
              <a:latin typeface="Times"/>
              <a:ea typeface="Times"/>
              <a:cs typeface="Times"/>
              <a:sym typeface="Times"/>
            </a:endParaRPr>
          </a:p>
        </p:txBody>
      </p:sp>
      <p:sp>
        <p:nvSpPr>
          <p:cNvPr id="46" name="Shape 46"/>
          <p:cNvSpPr/>
          <p:nvPr/>
        </p:nvSpPr>
        <p:spPr>
          <a:xfrm>
            <a:off x="2150626" y="1632262"/>
            <a:ext cx="6347438" cy="174374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lvl="0">
              <a:lnSpc>
                <a:spcPct val="150000"/>
              </a:lnSpc>
            </a:pPr>
            <a:r>
              <a:rPr sz="2900">
                <a:latin typeface="Arial"/>
                <a:ea typeface="Arial"/>
                <a:cs typeface="Arial"/>
                <a:sym typeface="Arial"/>
              </a:rPr>
              <a:t>Dissimilarity prior sentences [1]</a:t>
            </a:r>
            <a:endParaRPr sz="2900">
              <a:latin typeface="Arial"/>
              <a:ea typeface="Arial"/>
              <a:cs typeface="Arial"/>
              <a:sym typeface="Arial"/>
            </a:endParaRPr>
          </a:p>
          <a:p>
            <a:pPr lvl="0">
              <a:lnSpc>
                <a:spcPct val="150000"/>
              </a:lnSpc>
            </a:pPr>
            <a:r>
              <a:rPr sz="2900">
                <a:latin typeface="Arial"/>
                <a:ea typeface="Arial"/>
                <a:cs typeface="Arial"/>
                <a:sym typeface="Arial"/>
              </a:rPr>
              <a:t>Similarity to many other sentences [2]</a:t>
            </a:r>
            <a:endParaRPr sz="2900">
              <a:latin typeface="Arial"/>
              <a:ea typeface="Arial"/>
              <a:cs typeface="Arial"/>
              <a:sym typeface="Arial"/>
            </a:endParaRPr>
          </a:p>
          <a:p>
            <a:pPr lvl="0">
              <a:lnSpc>
                <a:spcPct val="150000"/>
              </a:lnSpc>
            </a:pPr>
            <a:r>
              <a:rPr sz="2900">
                <a:latin typeface="Arial"/>
                <a:ea typeface="Arial"/>
                <a:cs typeface="Arial"/>
                <a:sym typeface="Arial"/>
              </a:rPr>
              <a:t>Classifier factual information [3]</a:t>
            </a:r>
          </a:p>
        </p:txBody>
      </p:sp>
      <p:sp>
        <p:nvSpPr>
          <p:cNvPr id="47" name="Shape 47"/>
          <p:cNvSpPr/>
          <p:nvPr/>
        </p:nvSpPr>
        <p:spPr>
          <a:xfrm>
            <a:off x="2047930" y="5878969"/>
            <a:ext cx="6347437" cy="116175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spAutoFit/>
          </a:bodyPr>
          <a:lstStyle/>
          <a:p>
            <a:pPr lvl="0" defTabSz="457200">
              <a:spcBef>
                <a:spcPts val="1200"/>
              </a:spcBef>
              <a:tabLst>
                <a:tab pos="139700" algn="l"/>
                <a:tab pos="457200" algn="l"/>
              </a:tabLst>
            </a:pPr>
            <a:r>
              <a:rPr sz="1600">
                <a:latin typeface="Arial"/>
                <a:ea typeface="Arial"/>
                <a:cs typeface="Arial"/>
                <a:sym typeface="Arial"/>
              </a:rPr>
              <a:t>[3] G.B. Tran, M. Alrifai, and E. Herder. “Timeline summarization from relevant headlines.” In Proceedings of ECIR, 2015. </a:t>
            </a:r>
            <a:br>
              <a:rPr sz="1600">
                <a:latin typeface="Arial"/>
                <a:ea typeface="Arial"/>
                <a:cs typeface="Arial"/>
                <a:sym typeface="Arial"/>
              </a:rPr>
            </a:br>
            <a:endParaRPr sz="1600">
              <a:latin typeface="Arial"/>
              <a:ea typeface="Arial"/>
              <a:cs typeface="Arial"/>
              <a:sym typeface="Arial"/>
            </a:endParaRPr>
          </a:p>
        </p:txBody>
      </p:sp>
      <p:sp>
        <p:nvSpPr>
          <p:cNvPr id="48" name="Shape 48"/>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
        <p:nvSpPr>
          <p:cNvPr id="49" name="Shape 49"/>
          <p:cNvSpPr/>
          <p:nvPr/>
        </p:nvSpPr>
        <p:spPr>
          <a:xfrm>
            <a:off x="2032211" y="4101314"/>
            <a:ext cx="6584268" cy="99919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0"/>
            <a:r>
              <a:rPr sz="1600">
                <a:latin typeface="Arial"/>
                <a:ea typeface="Arial"/>
                <a:cs typeface="Arial"/>
                <a:sym typeface="Arial"/>
              </a:rPr>
              <a:t>[1] J. Allan, R. Gupta, and V. Khandelwal. “Temporal summaries of new topics.” In Proceedings SIGIR 2001. </a:t>
            </a:r>
            <a:endParaRPr sz="1600">
              <a:latin typeface="Arial"/>
              <a:ea typeface="Arial"/>
              <a:cs typeface="Arial"/>
              <a:sym typeface="Arial"/>
            </a:endParaRPr>
          </a:p>
          <a:p>
            <a:pPr lvl="0"/>
            <a:endParaRPr sz="1600">
              <a:latin typeface="Arial"/>
              <a:ea typeface="Arial"/>
              <a:cs typeface="Arial"/>
              <a:sym typeface="Arial"/>
            </a:endParaRPr>
          </a:p>
        </p:txBody>
      </p:sp>
    </p:spTree>
  </p:cSld>
  <p:clrMapOvr>
    <a:masterClrMapping/>
  </p:clrMapOvr>
  <p:transitio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53" name="pasted-image.png"/>
          <p:cNvPicPr/>
          <p:nvPr/>
        </p:nvPicPr>
        <p:blipFill>
          <a:blip r:embed="rId3">
            <a:extLst/>
          </a:blip>
          <a:srcRect l="7150" t="39437" r="17952" b="45402"/>
          <a:stretch>
            <a:fillRect/>
          </a:stretch>
        </p:blipFill>
        <p:spPr>
          <a:xfrm rot="259779">
            <a:off x="1557133" y="2227186"/>
            <a:ext cx="6848577" cy="889373"/>
          </a:xfrm>
          <a:prstGeom prst="rect">
            <a:avLst/>
          </a:prstGeom>
          <a:ln w="12700">
            <a:miter lim="400000"/>
          </a:ln>
        </p:spPr>
      </p:pic>
      <p:pic>
        <p:nvPicPr>
          <p:cNvPr id="54" name="pasted-image.png"/>
          <p:cNvPicPr/>
          <p:nvPr/>
        </p:nvPicPr>
        <p:blipFill>
          <a:blip r:embed="rId4">
            <a:extLst/>
          </a:blip>
          <a:srcRect l="8346" t="43739" r="32768" b="32229"/>
          <a:stretch>
            <a:fillRect/>
          </a:stretch>
        </p:blipFill>
        <p:spPr>
          <a:xfrm>
            <a:off x="2413082" y="2965436"/>
            <a:ext cx="5384455" cy="1409788"/>
          </a:xfrm>
          <a:prstGeom prst="rect">
            <a:avLst/>
          </a:prstGeom>
          <a:ln w="12700">
            <a:miter lim="400000"/>
          </a:ln>
        </p:spPr>
      </p:pic>
      <p:pic>
        <p:nvPicPr>
          <p:cNvPr id="55" name="pasted-image.png"/>
          <p:cNvPicPr/>
          <p:nvPr/>
        </p:nvPicPr>
        <p:blipFill>
          <a:blip r:embed="rId5">
            <a:extLst/>
          </a:blip>
          <a:srcRect l="15453" t="42304" r="39369" b="47643"/>
          <a:stretch>
            <a:fillRect/>
          </a:stretch>
        </p:blipFill>
        <p:spPr>
          <a:xfrm>
            <a:off x="1845315" y="5402640"/>
            <a:ext cx="7019792" cy="1002133"/>
          </a:xfrm>
          <a:prstGeom prst="rect">
            <a:avLst/>
          </a:prstGeom>
          <a:ln w="12700">
            <a:miter lim="400000"/>
          </a:ln>
        </p:spPr>
      </p:pic>
      <p:pic>
        <p:nvPicPr>
          <p:cNvPr id="56" name="pasted-image.png"/>
          <p:cNvPicPr/>
          <p:nvPr/>
        </p:nvPicPr>
        <p:blipFill>
          <a:blip r:embed="rId6">
            <a:extLst/>
          </a:blip>
          <a:srcRect l="8500" t="47530" r="33309" b="37238"/>
          <a:stretch>
            <a:fillRect/>
          </a:stretch>
        </p:blipFill>
        <p:spPr>
          <a:xfrm rot="5343254">
            <a:off x="5948407" y="3213192"/>
            <a:ext cx="5248278" cy="881368"/>
          </a:xfrm>
          <a:prstGeom prst="rect">
            <a:avLst/>
          </a:prstGeom>
          <a:ln w="12700">
            <a:miter lim="400000"/>
          </a:ln>
        </p:spPr>
      </p:pic>
      <p:pic>
        <p:nvPicPr>
          <p:cNvPr id="57" name="pasted-image.png"/>
          <p:cNvPicPr/>
          <p:nvPr/>
        </p:nvPicPr>
        <p:blipFill>
          <a:blip r:embed="rId7">
            <a:extLst/>
          </a:blip>
          <a:srcRect l="14077" t="55654" r="40776" b="30096"/>
          <a:stretch>
            <a:fillRect/>
          </a:stretch>
        </p:blipFill>
        <p:spPr>
          <a:xfrm>
            <a:off x="6368653" y="3645280"/>
            <a:ext cx="4128193" cy="835934"/>
          </a:xfrm>
          <a:prstGeom prst="rect">
            <a:avLst/>
          </a:prstGeom>
          <a:ln w="12700">
            <a:miter lim="400000"/>
          </a:ln>
        </p:spPr>
      </p:pic>
      <p:pic>
        <p:nvPicPr>
          <p:cNvPr id="58" name="pasted-image.png"/>
          <p:cNvPicPr/>
          <p:nvPr/>
        </p:nvPicPr>
        <p:blipFill>
          <a:blip r:embed="rId8">
            <a:extLst/>
          </a:blip>
          <a:srcRect l="14258" t="39192" r="40033" b="45984"/>
          <a:stretch>
            <a:fillRect/>
          </a:stretch>
        </p:blipFill>
        <p:spPr>
          <a:xfrm rot="21056673">
            <a:off x="1773247" y="3805123"/>
            <a:ext cx="5963770" cy="1240787"/>
          </a:xfrm>
          <a:prstGeom prst="rect">
            <a:avLst/>
          </a:prstGeom>
          <a:ln w="12700">
            <a:miter lim="400000"/>
          </a:ln>
        </p:spPr>
      </p:pic>
      <p:pic>
        <p:nvPicPr>
          <p:cNvPr id="59" name="pasted-image.png"/>
          <p:cNvPicPr/>
          <p:nvPr/>
        </p:nvPicPr>
        <p:blipFill>
          <a:blip r:embed="rId9">
            <a:extLst/>
          </a:blip>
          <a:srcRect l="19550" t="26161" r="26293" b="65386"/>
          <a:stretch>
            <a:fillRect/>
          </a:stretch>
        </p:blipFill>
        <p:spPr>
          <a:xfrm rot="16925511">
            <a:off x="-159345" y="3012731"/>
            <a:ext cx="4952091" cy="495865"/>
          </a:xfrm>
          <a:prstGeom prst="rect">
            <a:avLst/>
          </a:prstGeom>
          <a:ln w="12700">
            <a:miter lim="400000"/>
          </a:ln>
        </p:spPr>
      </p:pic>
      <p:pic>
        <p:nvPicPr>
          <p:cNvPr id="60" name="pasted-image.png"/>
          <p:cNvPicPr/>
          <p:nvPr/>
        </p:nvPicPr>
        <p:blipFill>
          <a:blip r:embed="rId10">
            <a:extLst/>
          </a:blip>
          <a:srcRect l="16524" t="41052" r="38625" b="48368"/>
          <a:stretch>
            <a:fillRect/>
          </a:stretch>
        </p:blipFill>
        <p:spPr>
          <a:xfrm>
            <a:off x="1256800" y="1022821"/>
            <a:ext cx="7897574" cy="1195193"/>
          </a:xfrm>
          <a:prstGeom prst="rect">
            <a:avLst/>
          </a:prstGeom>
          <a:ln w="12700">
            <a:miter lim="400000"/>
          </a:ln>
        </p:spPr>
      </p:pic>
      <p:sp>
        <p:nvSpPr>
          <p:cNvPr id="61" name="Shape 61"/>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Salient sentences</a:t>
            </a:r>
          </a:p>
        </p:txBody>
      </p:sp>
      <p:pic>
        <p:nvPicPr>
          <p:cNvPr id="62" name="pasted-image.png"/>
          <p:cNvPicPr/>
          <p:nvPr/>
        </p:nvPicPr>
        <p:blipFill>
          <a:blip r:embed="rId11">
            <a:extLst/>
          </a:blip>
          <a:srcRect l="4477" t="34526" r="30188" b="50840"/>
          <a:stretch>
            <a:fillRect/>
          </a:stretch>
        </p:blipFill>
        <p:spPr>
          <a:xfrm rot="21145355">
            <a:off x="3097918" y="1861078"/>
            <a:ext cx="5974170" cy="858451"/>
          </a:xfrm>
          <a:prstGeom prst="rect">
            <a:avLst/>
          </a:prstGeom>
          <a:ln w="12700">
            <a:miter lim="400000"/>
          </a:ln>
        </p:spPr>
      </p:pic>
      <p:pic>
        <p:nvPicPr>
          <p:cNvPr id="63" name="pasted-image.png"/>
          <p:cNvPicPr/>
          <p:nvPr/>
        </p:nvPicPr>
        <p:blipFill>
          <a:blip r:embed="rId12">
            <a:extLst/>
          </a:blip>
          <a:srcRect l="14431" t="41658" r="16437" b="43434"/>
          <a:stretch>
            <a:fillRect/>
          </a:stretch>
        </p:blipFill>
        <p:spPr>
          <a:xfrm rot="705176">
            <a:off x="2696461" y="3953856"/>
            <a:ext cx="6321360" cy="874560"/>
          </a:xfrm>
          <a:prstGeom prst="rect">
            <a:avLst/>
          </a:prstGeom>
          <a:ln w="12700">
            <a:miter lim="400000"/>
          </a:ln>
        </p:spPr>
      </p:pic>
      <p:pic>
        <p:nvPicPr>
          <p:cNvPr id="64" name="pasted-image.png"/>
          <p:cNvPicPr/>
          <p:nvPr/>
        </p:nvPicPr>
        <p:blipFill>
          <a:blip r:embed="rId13">
            <a:extLst/>
          </a:blip>
          <a:srcRect l="10301" t="14279" r="10301" b="57164"/>
          <a:stretch>
            <a:fillRect/>
          </a:stretch>
        </p:blipFill>
        <p:spPr>
          <a:xfrm rot="161711">
            <a:off x="2218378" y="4774390"/>
            <a:ext cx="6045339" cy="1394977"/>
          </a:xfrm>
          <a:prstGeom prst="rect">
            <a:avLst/>
          </a:prstGeom>
          <a:ln w="12700">
            <a:miter lim="400000"/>
          </a:ln>
        </p:spPr>
      </p:pic>
      <p:sp>
        <p:nvSpPr>
          <p:cNvPr id="65" name="Shape 65"/>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spTree>
  </p:cSld>
  <p:clrMapOvr>
    <a:masterClrMapping/>
  </p:clrMapOvr>
  <p:transitio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9" name="Shape 69"/>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3NN Clustering</a:t>
            </a:r>
          </a:p>
        </p:txBody>
      </p:sp>
      <p:sp>
        <p:nvSpPr>
          <p:cNvPr id="70" name="Shape 70"/>
          <p:cNvSpPr/>
          <p:nvPr/>
        </p:nvSpPr>
        <p:spPr>
          <a:xfrm>
            <a:off x="2013809" y="925952"/>
            <a:ext cx="6310903" cy="174374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lvl="0">
              <a:lnSpc>
                <a:spcPct val="150000"/>
              </a:lnSpc>
            </a:pPr>
            <a:r>
              <a:rPr sz="2900">
                <a:latin typeface="Arial"/>
                <a:ea typeface="Arial"/>
                <a:cs typeface="Arial"/>
                <a:sym typeface="Arial"/>
              </a:rPr>
              <a:t>Key features salient sentences:</a:t>
            </a:r>
            <a:endParaRPr sz="2900">
              <a:latin typeface="Arial"/>
              <a:ea typeface="Arial"/>
              <a:cs typeface="Arial"/>
              <a:sym typeface="Arial"/>
            </a:endParaRPr>
          </a:p>
          <a:p>
            <a:pPr lvl="0" marL="290763" indent="-290763">
              <a:lnSpc>
                <a:spcPct val="150000"/>
              </a:lnSpc>
              <a:buSzPct val="100000"/>
              <a:buChar char="•"/>
            </a:pPr>
            <a:r>
              <a:rPr sz="2900">
                <a:latin typeface="Arial"/>
                <a:ea typeface="Arial"/>
                <a:cs typeface="Arial"/>
                <a:sym typeface="Arial"/>
              </a:rPr>
              <a:t>reported by multiple news providers</a:t>
            </a:r>
            <a:endParaRPr sz="2900">
              <a:latin typeface="Arial"/>
              <a:ea typeface="Arial"/>
              <a:cs typeface="Arial"/>
              <a:sym typeface="Arial"/>
            </a:endParaRPr>
          </a:p>
          <a:p>
            <a:pPr lvl="0" marL="290763" indent="-290763">
              <a:lnSpc>
                <a:spcPct val="150000"/>
              </a:lnSpc>
              <a:buSzPct val="100000"/>
              <a:buChar char="•"/>
            </a:pPr>
            <a:r>
              <a:rPr sz="2900">
                <a:latin typeface="Arial"/>
                <a:ea typeface="Arial"/>
                <a:cs typeface="Arial"/>
                <a:sym typeface="Arial"/>
              </a:rPr>
              <a:t>within a short timeframe</a:t>
            </a:r>
          </a:p>
        </p:txBody>
      </p:sp>
      <p:sp>
        <p:nvSpPr>
          <p:cNvPr id="71" name="Shape 71"/>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pic>
        <p:nvPicPr>
          <p:cNvPr id="72" name="pasted-image.pdf"/>
          <p:cNvPicPr/>
          <p:nvPr/>
        </p:nvPicPr>
        <p:blipFill>
          <a:blip r:embed="rId3">
            <a:extLst/>
          </a:blip>
          <a:stretch>
            <a:fillRect/>
          </a:stretch>
        </p:blipFill>
        <p:spPr>
          <a:xfrm>
            <a:off x="2794000" y="2794000"/>
            <a:ext cx="3556000" cy="2913727"/>
          </a:xfrm>
          <a:prstGeom prst="rect">
            <a:avLst/>
          </a:prstGeom>
          <a:ln w="12700">
            <a:miter lim="400000"/>
          </a:ln>
        </p:spPr>
      </p:pic>
      <p:sp>
        <p:nvSpPr>
          <p:cNvPr id="73" name="Shape 73"/>
          <p:cNvSpPr/>
          <p:nvPr/>
        </p:nvSpPr>
        <p:spPr>
          <a:xfrm>
            <a:off x="1706899" y="5832032"/>
            <a:ext cx="7229523" cy="498492"/>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ct val="150000"/>
              </a:lnSpc>
              <a:defRPr sz="2900">
                <a:latin typeface="Arial"/>
                <a:ea typeface="Arial"/>
                <a:cs typeface="Arial"/>
                <a:sym typeface="Arial"/>
              </a:defRPr>
            </a:lvl1pPr>
          </a:lstStyle>
          <a:p>
            <a:pPr lvl="0">
              <a:defRPr sz="1800"/>
            </a:pPr>
            <a:r>
              <a:rPr sz="2900"/>
              <a:t>no edges between nodes same news paper</a:t>
            </a:r>
          </a:p>
        </p:txBody>
      </p:sp>
    </p:spTree>
  </p:cSld>
  <p:clrMapOvr>
    <a:masterClrMapping/>
  </p:clrMapOvr>
  <p:transitio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7" name="Shape 77"/>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3NN Clustering</a:t>
            </a:r>
          </a:p>
        </p:txBody>
      </p:sp>
      <p:sp>
        <p:nvSpPr>
          <p:cNvPr id="78" name="Shape 78"/>
          <p:cNvSpPr/>
          <p:nvPr/>
        </p:nvSpPr>
        <p:spPr>
          <a:xfrm>
            <a:off x="2013809" y="925952"/>
            <a:ext cx="6310903" cy="174374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lvl="0">
              <a:lnSpc>
                <a:spcPct val="150000"/>
              </a:lnSpc>
            </a:pPr>
            <a:r>
              <a:rPr sz="2900">
                <a:latin typeface="Arial"/>
                <a:ea typeface="Arial"/>
                <a:cs typeface="Arial"/>
                <a:sym typeface="Arial"/>
              </a:rPr>
              <a:t>Key features salient sentences:</a:t>
            </a:r>
            <a:endParaRPr sz="2900">
              <a:latin typeface="Arial"/>
              <a:ea typeface="Arial"/>
              <a:cs typeface="Arial"/>
              <a:sym typeface="Arial"/>
            </a:endParaRPr>
          </a:p>
          <a:p>
            <a:pPr lvl="0" marL="290763" indent="-290763">
              <a:lnSpc>
                <a:spcPct val="150000"/>
              </a:lnSpc>
              <a:buSzPct val="100000"/>
              <a:buChar char="•"/>
            </a:pPr>
            <a:r>
              <a:rPr sz="2900">
                <a:latin typeface="Arial"/>
                <a:ea typeface="Arial"/>
                <a:cs typeface="Arial"/>
                <a:sym typeface="Arial"/>
              </a:rPr>
              <a:t>reported by multiple news providers</a:t>
            </a:r>
            <a:endParaRPr sz="2900">
              <a:latin typeface="Arial"/>
              <a:ea typeface="Arial"/>
              <a:cs typeface="Arial"/>
              <a:sym typeface="Arial"/>
            </a:endParaRPr>
          </a:p>
          <a:p>
            <a:pPr lvl="0" marL="290763" indent="-290763">
              <a:lnSpc>
                <a:spcPct val="150000"/>
              </a:lnSpc>
              <a:buSzPct val="100000"/>
              <a:buChar char="•"/>
            </a:pPr>
            <a:r>
              <a:rPr sz="2900">
                <a:latin typeface="Arial"/>
                <a:ea typeface="Arial"/>
                <a:cs typeface="Arial"/>
                <a:sym typeface="Arial"/>
              </a:rPr>
              <a:t>within a short timeframe</a:t>
            </a:r>
          </a:p>
        </p:txBody>
      </p:sp>
      <p:sp>
        <p:nvSpPr>
          <p:cNvPr id="79" name="Shape 79"/>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pic>
        <p:nvPicPr>
          <p:cNvPr id="80" name="pasted-image.pdf"/>
          <p:cNvPicPr/>
          <p:nvPr/>
        </p:nvPicPr>
        <p:blipFill>
          <a:blip r:embed="rId3">
            <a:extLst/>
          </a:blip>
          <a:stretch>
            <a:fillRect/>
          </a:stretch>
        </p:blipFill>
        <p:spPr>
          <a:xfrm>
            <a:off x="2794000" y="2794000"/>
            <a:ext cx="3556000" cy="2913727"/>
          </a:xfrm>
          <a:prstGeom prst="rect">
            <a:avLst/>
          </a:prstGeom>
          <a:ln w="12700">
            <a:miter lim="400000"/>
          </a:ln>
        </p:spPr>
      </p:pic>
      <p:pic>
        <p:nvPicPr>
          <p:cNvPr id="81" name="pasted-image.pdf"/>
          <p:cNvPicPr/>
          <p:nvPr/>
        </p:nvPicPr>
        <p:blipFill>
          <a:blip r:embed="rId4">
            <a:extLst/>
          </a:blip>
          <a:stretch>
            <a:fillRect/>
          </a:stretch>
        </p:blipFill>
        <p:spPr>
          <a:xfrm>
            <a:off x="2180606" y="5861382"/>
            <a:ext cx="6258048" cy="650444"/>
          </a:xfrm>
          <a:prstGeom prst="rect">
            <a:avLst/>
          </a:prstGeom>
          <a:ln w="12700">
            <a:miter lim="400000"/>
          </a:ln>
        </p:spPr>
      </p:pic>
    </p:spTree>
  </p:cSld>
  <p:clrMapOvr>
    <a:masterClrMapping/>
  </p:clrMapOvr>
  <p:transitio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5" name="Shape 85"/>
          <p:cNvSpPr/>
          <p:nvPr/>
        </p:nvSpPr>
        <p:spPr>
          <a:xfrm>
            <a:off x="2000643" y="297069"/>
            <a:ext cx="7143357" cy="60988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defTabSz="457200">
              <a:defRPr sz="3600">
                <a:solidFill>
                  <a:srgbClr val="00A6D6"/>
                </a:solidFill>
                <a:latin typeface="Arial"/>
                <a:ea typeface="Arial"/>
                <a:cs typeface="Arial"/>
                <a:sym typeface="Arial"/>
              </a:defRPr>
            </a:lvl1pPr>
          </a:lstStyle>
          <a:p>
            <a:pPr lvl="0">
              <a:defRPr sz="1800">
                <a:solidFill>
                  <a:srgbClr val="000000"/>
                </a:solidFill>
              </a:defRPr>
            </a:pPr>
            <a:r>
              <a:rPr sz="3600">
                <a:solidFill>
                  <a:srgbClr val="00A6D6"/>
                </a:solidFill>
              </a:rPr>
              <a:t>3NN Clustering</a:t>
            </a:r>
          </a:p>
        </p:txBody>
      </p:sp>
      <p:sp>
        <p:nvSpPr>
          <p:cNvPr id="86" name="Shape 86"/>
          <p:cNvSpPr/>
          <p:nvPr>
            <p:ph type="sldNum" sz="quarter" idx="2"/>
          </p:nvPr>
        </p:nvSpPr>
        <p:spPr>
          <a:prstGeom prst="rect">
            <a:avLst/>
          </a:prstGeom>
          <a:extLst>
            <a:ext uri="{C572A759-6A51-4108-AA02-DFA0A04FC94B}">
              <ma14:wrappingTextBoxFlag xmlns:ma14="http://schemas.microsoft.com/office/mac/drawingml/2011/main" val="1"/>
            </a:ext>
          </a:extLst>
        </p:spPr>
        <p:txBody>
          <a:bodyPr lIns="0" tIns="0" rIns="0" bIns="0"/>
          <a:lstStyle/>
          <a:p>
            <a:pPr lvl="0">
              <a:defRPr sz="1800"/>
            </a:pPr>
            <a:fld id="{86CB4B4D-7CA3-9044-876B-883B54F8677D}" type="slidenum">
              <a:rPr sz="1200"/>
            </a:fld>
          </a:p>
        </p:txBody>
      </p:sp>
      <p:pic>
        <p:nvPicPr>
          <p:cNvPr id="87" name="pasted-image.pdf"/>
          <p:cNvPicPr/>
          <p:nvPr/>
        </p:nvPicPr>
        <p:blipFill>
          <a:blip r:embed="rId3">
            <a:extLst/>
          </a:blip>
          <a:stretch>
            <a:fillRect/>
          </a:stretch>
        </p:blipFill>
        <p:spPr>
          <a:xfrm>
            <a:off x="2794000" y="2794000"/>
            <a:ext cx="3556000" cy="2918949"/>
          </a:xfrm>
          <a:prstGeom prst="rect">
            <a:avLst/>
          </a:prstGeom>
          <a:ln w="12700">
            <a:miter lim="400000"/>
          </a:ln>
        </p:spPr>
      </p:pic>
      <p:sp>
        <p:nvSpPr>
          <p:cNvPr id="88" name="Shape 88"/>
          <p:cNvSpPr/>
          <p:nvPr/>
        </p:nvSpPr>
        <p:spPr>
          <a:xfrm>
            <a:off x="2013809" y="925952"/>
            <a:ext cx="6310903" cy="1743743"/>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lvl="0">
              <a:lnSpc>
                <a:spcPct val="150000"/>
              </a:lnSpc>
            </a:pPr>
            <a:r>
              <a:rPr sz="2900">
                <a:latin typeface="Arial"/>
                <a:ea typeface="Arial"/>
                <a:cs typeface="Arial"/>
                <a:sym typeface="Arial"/>
              </a:rPr>
              <a:t>Key features salient sentences:</a:t>
            </a:r>
            <a:endParaRPr sz="2900">
              <a:latin typeface="Arial"/>
              <a:ea typeface="Arial"/>
              <a:cs typeface="Arial"/>
              <a:sym typeface="Arial"/>
            </a:endParaRPr>
          </a:p>
          <a:p>
            <a:pPr lvl="0" marL="290763" indent="-290763">
              <a:lnSpc>
                <a:spcPct val="150000"/>
              </a:lnSpc>
              <a:buSzPct val="100000"/>
              <a:buChar char="•"/>
            </a:pPr>
            <a:r>
              <a:rPr sz="2900">
                <a:latin typeface="Arial"/>
                <a:ea typeface="Arial"/>
                <a:cs typeface="Arial"/>
                <a:sym typeface="Arial"/>
              </a:rPr>
              <a:t>reported by multiple news providers</a:t>
            </a:r>
            <a:endParaRPr sz="2900">
              <a:latin typeface="Arial"/>
              <a:ea typeface="Arial"/>
              <a:cs typeface="Arial"/>
              <a:sym typeface="Arial"/>
            </a:endParaRPr>
          </a:p>
          <a:p>
            <a:pPr lvl="0" marL="290763" indent="-290763">
              <a:lnSpc>
                <a:spcPct val="150000"/>
              </a:lnSpc>
              <a:buSzPct val="100000"/>
              <a:buChar char="•"/>
            </a:pPr>
            <a:r>
              <a:rPr sz="2900">
                <a:latin typeface="Arial"/>
                <a:ea typeface="Arial"/>
                <a:cs typeface="Arial"/>
                <a:sym typeface="Arial"/>
              </a:rPr>
              <a:t>within a short timeframe</a:t>
            </a:r>
          </a:p>
        </p:txBody>
      </p:sp>
      <p:sp>
        <p:nvSpPr>
          <p:cNvPr id="89" name="Shape 89"/>
          <p:cNvSpPr/>
          <p:nvPr/>
        </p:nvSpPr>
        <p:spPr>
          <a:xfrm>
            <a:off x="3752388" y="5666922"/>
            <a:ext cx="4734478" cy="99900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lvl="0">
              <a:lnSpc>
                <a:spcPct val="120000"/>
              </a:lnSpc>
            </a:pPr>
            <a:r>
              <a:rPr sz="2900">
                <a:latin typeface="Arial"/>
                <a:ea typeface="Arial"/>
                <a:cs typeface="Arial"/>
                <a:sym typeface="Arial"/>
              </a:rPr>
              <a:t>extract central information</a:t>
            </a:r>
            <a:endParaRPr sz="2900">
              <a:latin typeface="Arial"/>
              <a:ea typeface="Arial"/>
              <a:cs typeface="Arial"/>
              <a:sym typeface="Arial"/>
            </a:endParaRPr>
          </a:p>
          <a:p>
            <a:pPr lvl="0">
              <a:lnSpc>
                <a:spcPct val="150000"/>
              </a:lnSpc>
            </a:pPr>
            <a:r>
              <a:rPr sz="2900">
                <a:latin typeface="Arial"/>
                <a:ea typeface="Arial"/>
                <a:cs typeface="Arial"/>
                <a:sym typeface="Arial"/>
              </a:rPr>
              <a:t>by 2-degeneracy graph</a:t>
            </a:r>
          </a:p>
        </p:txBody>
      </p:sp>
    </p:spTree>
  </p:cSld>
  <p:clrMapOvr>
    <a:masterClrMapping/>
  </p:clrMapOvr>
  <p:transitio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7E97AD"/>
      </a:accent1>
      <a:accent2>
        <a:srgbClr val="CC8E60"/>
      </a:accent2>
      <a:accent3>
        <a:srgbClr val="7A6A60"/>
      </a:accent3>
      <a:accent4>
        <a:srgbClr val="B4936D"/>
      </a:accent4>
      <a:accent5>
        <a:srgbClr val="67787B"/>
      </a:accent5>
      <a:accent6>
        <a:srgbClr val="9D936F"/>
      </a:accent6>
      <a:hlink>
        <a:srgbClr val="0000FF"/>
      </a:hlink>
      <a:folHlink>
        <a:srgbClr val="FF00FF"/>
      </a:folHlink>
    </a:clrScheme>
    <a:fontScheme name="Default">
      <a:majorFont>
        <a:latin typeface="Helvetica"/>
        <a:ea typeface="Helvetica"/>
        <a:cs typeface="Helvetica"/>
      </a:majorFont>
      <a:minorFont>
        <a:latin typeface="Helvetica Neue"/>
        <a:ea typeface="Helvetica Neue"/>
        <a:cs typeface="Helvetica Neue"/>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50800" dist="42924" dir="5400000">
              <a:srgbClr val="000000">
                <a:alpha val="40000"/>
              </a:srgbClr>
            </a:outerShdw>
          </a:effectLst>
        </a:effectStyle>
        <a:effectStyle>
          <a:effectLst>
            <a:outerShdw sx="100000" sy="100000" kx="0" ky="0" algn="b" rotWithShape="0" blurRad="50800" dist="42924" dir="5400000">
              <a:srgbClr val="000000">
                <a:alpha val="40000"/>
              </a:srgbClr>
            </a:outerShdw>
          </a:effectLst>
        </a:effectStyle>
        <a:effectStyle>
          <a:effectLst>
            <a:outerShdw sx="100000" sy="100000" kx="0" ky="0" algn="b" rotWithShape="0" blurRad="38100" dist="25400" dir="5400000">
              <a:srgbClr val="000000">
                <a:alpha val="4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0795" cap="flat">
          <a:solidFill>
            <a:srgbClr val="7E97AD"/>
          </a:solidFill>
          <a:prstDash val="solid"/>
          <a:bevel/>
        </a:ln>
        <a:effectLst>
          <a:outerShdw sx="100000" sy="100000" kx="0" ky="0" algn="b" rotWithShape="0" blurRad="50800" dist="42924" dir="5400000">
            <a:srgbClr val="000000">
              <a:alpha val="40000"/>
            </a:srgbClr>
          </a:outerShdw>
        </a:effectLst>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Narrow"/>
            <a:ea typeface="Arial Narrow"/>
            <a:cs typeface="Arial Narrow"/>
            <a:sym typeface="Arial Narrow"/>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0795" cap="flat">
          <a:solidFill>
            <a:srgbClr val="7E97AD"/>
          </a:solidFill>
          <a:prstDash val="solid"/>
          <a:bevel/>
        </a:ln>
        <a:effectLst>
          <a:outerShdw sx="100000" sy="100000" kx="0" ky="0" algn="b" rotWithShape="0" blurRad="38100" dist="25400" dir="5400000">
            <a:srgbClr val="000000">
              <a:alpha val="40000"/>
            </a:srgbClr>
          </a:outerShdw>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Narrow"/>
            <a:ea typeface="Arial Narrow"/>
            <a:cs typeface="Arial Narrow"/>
            <a:sym typeface="Arial Narrow"/>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7E97AD"/>
      </a:accent1>
      <a:accent2>
        <a:srgbClr val="CC8E60"/>
      </a:accent2>
      <a:accent3>
        <a:srgbClr val="7A6A60"/>
      </a:accent3>
      <a:accent4>
        <a:srgbClr val="B4936D"/>
      </a:accent4>
      <a:accent5>
        <a:srgbClr val="67787B"/>
      </a:accent5>
      <a:accent6>
        <a:srgbClr val="9D936F"/>
      </a:accent6>
      <a:hlink>
        <a:srgbClr val="0000FF"/>
      </a:hlink>
      <a:folHlink>
        <a:srgbClr val="FF00FF"/>
      </a:folHlink>
    </a:clrScheme>
    <a:fontScheme name="Default">
      <a:majorFont>
        <a:latin typeface="Helvetica"/>
        <a:ea typeface="Helvetica"/>
        <a:cs typeface="Helvetica"/>
      </a:majorFont>
      <a:minorFont>
        <a:latin typeface="Helvetica Neue"/>
        <a:ea typeface="Helvetica Neue"/>
        <a:cs typeface="Helvetica Neue"/>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50800" dist="42924" dir="5400000">
              <a:srgbClr val="000000">
                <a:alpha val="40000"/>
              </a:srgbClr>
            </a:outerShdw>
          </a:effectLst>
        </a:effectStyle>
        <a:effectStyle>
          <a:effectLst>
            <a:outerShdw sx="100000" sy="100000" kx="0" ky="0" algn="b" rotWithShape="0" blurRad="50800" dist="42924" dir="5400000">
              <a:srgbClr val="000000">
                <a:alpha val="40000"/>
              </a:srgbClr>
            </a:outerShdw>
          </a:effectLst>
        </a:effectStyle>
        <a:effectStyle>
          <a:effectLst>
            <a:outerShdw sx="100000" sy="100000" kx="0" ky="0" algn="b" rotWithShape="0" blurRad="38100" dist="25400" dir="5400000">
              <a:srgbClr val="000000">
                <a:alpha val="4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0795" cap="flat">
          <a:solidFill>
            <a:srgbClr val="7E97AD"/>
          </a:solidFill>
          <a:prstDash val="solid"/>
          <a:bevel/>
        </a:ln>
        <a:effectLst>
          <a:outerShdw sx="100000" sy="100000" kx="0" ky="0" algn="b" rotWithShape="0" blurRad="50800" dist="42924" dir="5400000">
            <a:srgbClr val="000000">
              <a:alpha val="40000"/>
            </a:srgbClr>
          </a:outerShdw>
        </a:effectLst>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Narrow"/>
            <a:ea typeface="Arial Narrow"/>
            <a:cs typeface="Arial Narrow"/>
            <a:sym typeface="Arial Narrow"/>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0795" cap="flat">
          <a:solidFill>
            <a:srgbClr val="7E97AD"/>
          </a:solidFill>
          <a:prstDash val="solid"/>
          <a:bevel/>
        </a:ln>
        <a:effectLst>
          <a:outerShdw sx="100000" sy="100000" kx="0" ky="0" algn="b" rotWithShape="0" blurRad="38100" dist="25400" dir="5400000">
            <a:srgbClr val="000000">
              <a:alpha val="40000"/>
            </a:srgbClr>
          </a:outerShdw>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rial Narrow"/>
            <a:ea typeface="Arial Narrow"/>
            <a:cs typeface="Arial Narrow"/>
            <a:sym typeface="Arial Narrow"/>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